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1" r:id="rId3"/>
    <p:sldId id="312" r:id="rId4"/>
    <p:sldId id="257" r:id="rId5"/>
    <p:sldId id="369" r:id="rId6"/>
    <p:sldId id="313" r:id="rId7"/>
    <p:sldId id="366" r:id="rId8"/>
    <p:sldId id="385" r:id="rId9"/>
    <p:sldId id="314" r:id="rId10"/>
    <p:sldId id="367" r:id="rId11"/>
    <p:sldId id="322" r:id="rId12"/>
    <p:sldId id="360" r:id="rId13"/>
    <p:sldId id="317" r:id="rId14"/>
    <p:sldId id="374" r:id="rId15"/>
    <p:sldId id="376" r:id="rId16"/>
    <p:sldId id="377" r:id="rId17"/>
    <p:sldId id="387" r:id="rId18"/>
    <p:sldId id="378" r:id="rId19"/>
    <p:sldId id="379" r:id="rId20"/>
    <p:sldId id="344" r:id="rId21"/>
    <p:sldId id="345" r:id="rId22"/>
    <p:sldId id="346" r:id="rId23"/>
    <p:sldId id="347" r:id="rId24"/>
    <p:sldId id="348" r:id="rId25"/>
    <p:sldId id="349" r:id="rId26"/>
    <p:sldId id="353" r:id="rId27"/>
    <p:sldId id="380" r:id="rId28"/>
    <p:sldId id="381" r:id="rId29"/>
    <p:sldId id="382" r:id="rId30"/>
    <p:sldId id="383" r:id="rId31"/>
    <p:sldId id="386" r:id="rId32"/>
    <p:sldId id="388" r:id="rId33"/>
    <p:sldId id="282" r:id="rId34"/>
  </p:sldIdLst>
  <p:sldSz cx="9144000" cy="6858000" type="screen4x3"/>
  <p:notesSz cx="9926638" cy="66690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3703"/>
    <a:srgbClr val="003300"/>
    <a:srgbClr val="E9C2C1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7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125" cy="334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926" y="0"/>
            <a:ext cx="4302125" cy="334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AB0A-4745-41AB-8284-7376DE2D3038}" type="datetimeFigureOut">
              <a:rPr lang="it-IT" smtClean="0"/>
              <a:pPr/>
              <a:t>26/05/2017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334232"/>
            <a:ext cx="4302125" cy="3348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926" y="6334232"/>
            <a:ext cx="4302125" cy="3348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5225C-47FB-43E7-82A4-8E796511C5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035810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983302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270583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462338" y="833438"/>
            <a:ext cx="3001962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992188" y="3209947"/>
            <a:ext cx="7942262" cy="262589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881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74657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87762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F212-875A-40D7-9452-5CB02C2110C3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F88A-A9F7-44C7-906A-C8711D2E8046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87411" y="0"/>
            <a:ext cx="1656586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39823" y="2532888"/>
            <a:ext cx="1178052" cy="1659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89607" y="2561208"/>
            <a:ext cx="1080897" cy="1564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89607" y="2561208"/>
            <a:ext cx="1081405" cy="1564640"/>
          </a:xfrm>
          <a:custGeom>
            <a:avLst/>
            <a:gdLst/>
            <a:ahLst/>
            <a:cxnLst/>
            <a:rect l="l" t="t" r="r" b="b"/>
            <a:pathLst>
              <a:path w="1081405" h="1564639">
                <a:moveTo>
                  <a:pt x="1080897" y="30987"/>
                </a:moveTo>
                <a:lnTo>
                  <a:pt x="1050036" y="533273"/>
                </a:lnTo>
                <a:lnTo>
                  <a:pt x="932180" y="400050"/>
                </a:lnTo>
                <a:lnTo>
                  <a:pt x="502412" y="779906"/>
                </a:lnTo>
                <a:lnTo>
                  <a:pt x="855853" y="1179829"/>
                </a:lnTo>
                <a:lnTo>
                  <a:pt x="989203" y="1061973"/>
                </a:lnTo>
                <a:lnTo>
                  <a:pt x="958342" y="1564385"/>
                </a:lnTo>
                <a:lnTo>
                  <a:pt x="455930" y="1533397"/>
                </a:lnTo>
                <a:lnTo>
                  <a:pt x="589280" y="1415541"/>
                </a:lnTo>
                <a:lnTo>
                  <a:pt x="0" y="749045"/>
                </a:lnTo>
                <a:lnTo>
                  <a:pt x="696468" y="133350"/>
                </a:lnTo>
                <a:lnTo>
                  <a:pt x="578612" y="0"/>
                </a:lnTo>
                <a:lnTo>
                  <a:pt x="1080897" y="30987"/>
                </a:lnTo>
              </a:path>
            </a:pathLst>
          </a:custGeom>
          <a:ln w="9525">
            <a:solidFill>
              <a:srgbClr val="F692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74C0B-DAEF-4041-811D-CF2FA2274836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2C7FE-CBD3-42F9-A333-87831B091BA1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87411" y="0"/>
            <a:ext cx="1656586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72055" y="2141220"/>
            <a:ext cx="4939284" cy="2958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791967" y="2618232"/>
            <a:ext cx="3398520" cy="2142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20823" y="2168651"/>
            <a:ext cx="4841748" cy="28635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020823" y="2168651"/>
            <a:ext cx="4841875" cy="2863850"/>
          </a:xfrm>
          <a:custGeom>
            <a:avLst/>
            <a:gdLst/>
            <a:ahLst/>
            <a:cxnLst/>
            <a:rect l="l" t="t" r="r" b="b"/>
            <a:pathLst>
              <a:path w="4841875" h="2863850">
                <a:moveTo>
                  <a:pt x="0" y="1431798"/>
                </a:moveTo>
                <a:lnTo>
                  <a:pt x="523748" y="920876"/>
                </a:lnTo>
                <a:lnTo>
                  <a:pt x="523748" y="1150239"/>
                </a:lnTo>
                <a:lnTo>
                  <a:pt x="792861" y="1150239"/>
                </a:lnTo>
                <a:lnTo>
                  <a:pt x="792861" y="0"/>
                </a:lnTo>
                <a:lnTo>
                  <a:pt x="4048887" y="0"/>
                </a:lnTo>
                <a:lnTo>
                  <a:pt x="4048887" y="1150239"/>
                </a:lnTo>
                <a:lnTo>
                  <a:pt x="4318000" y="1150239"/>
                </a:lnTo>
                <a:lnTo>
                  <a:pt x="4318000" y="920876"/>
                </a:lnTo>
                <a:lnTo>
                  <a:pt x="4841748" y="1431798"/>
                </a:lnTo>
                <a:lnTo>
                  <a:pt x="4318000" y="1942719"/>
                </a:lnTo>
                <a:lnTo>
                  <a:pt x="4318000" y="1713357"/>
                </a:lnTo>
                <a:lnTo>
                  <a:pt x="4048887" y="1713357"/>
                </a:lnTo>
                <a:lnTo>
                  <a:pt x="4048887" y="2863596"/>
                </a:lnTo>
                <a:lnTo>
                  <a:pt x="792861" y="2863596"/>
                </a:lnTo>
                <a:lnTo>
                  <a:pt x="792861" y="1713357"/>
                </a:lnTo>
                <a:lnTo>
                  <a:pt x="523748" y="1713357"/>
                </a:lnTo>
                <a:lnTo>
                  <a:pt x="523748" y="1942719"/>
                </a:lnTo>
                <a:lnTo>
                  <a:pt x="0" y="1431798"/>
                </a:lnTo>
                <a:close/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546E-D3FC-46A4-999C-4C90A75EA5C4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87411" y="0"/>
            <a:ext cx="1656586" cy="15651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592" y="1113663"/>
            <a:ext cx="8598814" cy="55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891" y="2223389"/>
            <a:ext cx="8894216" cy="2455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18CE-DDFB-4B48-AA4B-0C8101F491D9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trevisan@trevisancuonz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ltrevisan@trevisancuonzo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051941"/>
            <a:ext cx="8229600" cy="21236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3600" b="1" dirty="0" smtClean="0">
                <a:solidFill>
                  <a:srgbClr val="003300"/>
                </a:solidFill>
                <a:latin typeface="Calibri"/>
                <a:cs typeface="Calibri"/>
              </a:rPr>
              <a:t>LA GESTIONE DEL PERSONALE ALL’ESTERO</a:t>
            </a:r>
          </a:p>
          <a:p>
            <a:pPr algn="ctr">
              <a:lnSpc>
                <a:spcPct val="100000"/>
              </a:lnSpc>
            </a:pPr>
            <a:r>
              <a:rPr lang="it-IT" sz="3400" b="1" dirty="0" smtClean="0">
                <a:solidFill>
                  <a:srgbClr val="003300"/>
                </a:solidFill>
                <a:latin typeface="Calibri"/>
                <a:cs typeface="Calibri"/>
              </a:rPr>
              <a:t>Aspetti contrattuali, </a:t>
            </a:r>
            <a:r>
              <a:rPr lang="it-IT" sz="3400" b="1" dirty="0" smtClean="0">
                <a:solidFill>
                  <a:srgbClr val="003300"/>
                </a:solidFill>
                <a:cs typeface="Calibri"/>
              </a:rPr>
              <a:t>previdenziali, fiscali </a:t>
            </a:r>
            <a:r>
              <a:rPr lang="it-IT" sz="3400" b="1" dirty="0" smtClean="0">
                <a:solidFill>
                  <a:srgbClr val="003300"/>
                </a:solidFill>
                <a:latin typeface="Calibri"/>
                <a:cs typeface="Calibri"/>
              </a:rPr>
              <a:t>ed amministrativi del distacco di dipendenti all’estero</a:t>
            </a:r>
            <a:endParaRPr sz="3400" b="1" dirty="0">
              <a:solidFill>
                <a:srgbClr val="0033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7800" y="3274948"/>
            <a:ext cx="3429000" cy="143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spc="-70" dirty="0">
                <a:solidFill>
                  <a:srgbClr val="003300"/>
                </a:solidFill>
                <a:latin typeface="Calibri"/>
                <a:cs typeface="Calibri"/>
              </a:rPr>
              <a:t>A</a:t>
            </a:r>
            <a:r>
              <a:rPr sz="3200" spc="20" dirty="0">
                <a:solidFill>
                  <a:srgbClr val="003300"/>
                </a:solidFill>
                <a:latin typeface="Calibri"/>
                <a:cs typeface="Calibri"/>
              </a:rPr>
              <a:t>v</a:t>
            </a:r>
            <a:r>
              <a:rPr sz="3200" spc="-260" dirty="0">
                <a:solidFill>
                  <a:srgbClr val="0033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003300"/>
                </a:solidFill>
                <a:latin typeface="Calibri"/>
                <a:cs typeface="Calibri"/>
              </a:rPr>
              <a:t>. </a:t>
            </a:r>
            <a:r>
              <a:rPr lang="it-IT" sz="3200" dirty="0" smtClean="0">
                <a:solidFill>
                  <a:srgbClr val="003300"/>
                </a:solidFill>
                <a:latin typeface="Calibri"/>
                <a:cs typeface="Calibri"/>
              </a:rPr>
              <a:t>EDGARDO RATTI</a:t>
            </a:r>
          </a:p>
          <a:p>
            <a:pPr algn="ctr">
              <a:lnSpc>
                <a:spcPct val="100000"/>
              </a:lnSpc>
            </a:pPr>
            <a:r>
              <a:rPr lang="it-IT" sz="1600" b="1" i="1" dirty="0" smtClean="0">
                <a:solidFill>
                  <a:srgbClr val="003300"/>
                </a:solidFill>
                <a:latin typeface="Calibri"/>
                <a:cs typeface="Calibri"/>
              </a:rPr>
              <a:t>Partner Responsabile Dipartimento Diritto del Lavoro</a:t>
            </a:r>
            <a:endParaRPr sz="1600" b="1" i="1" dirty="0">
              <a:solidFill>
                <a:srgbClr val="003300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lang="it-IT" sz="2400" dirty="0" err="1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eratti</a:t>
            </a:r>
            <a:r>
              <a:rPr sz="2400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@t</a:t>
            </a:r>
            <a:r>
              <a:rPr sz="2400" spc="-40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400" spc="-15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400" spc="-30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2400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isancuon</a:t>
            </a:r>
            <a:r>
              <a:rPr sz="2400" spc="-65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z</a:t>
            </a:r>
            <a:r>
              <a:rPr sz="2400" spc="-5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400" spc="-15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400" spc="-35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400" spc="-5" dirty="0" smtClean="0">
                <a:solidFill>
                  <a:srgbClr val="003300"/>
                </a:solidFill>
                <a:latin typeface="Calibri"/>
                <a:cs typeface="Calibri"/>
                <a:hlinkClick r:id="rId3"/>
              </a:rPr>
              <a:t>om</a:t>
            </a:r>
            <a:endParaRPr sz="2400" dirty="0">
              <a:solidFill>
                <a:srgbClr val="0033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706111"/>
            <a:ext cx="9136380" cy="0"/>
          </a:xfrm>
          <a:custGeom>
            <a:avLst/>
            <a:gdLst/>
            <a:ahLst/>
            <a:cxnLst/>
            <a:rect l="l" t="t" r="r" b="b"/>
            <a:pathLst>
              <a:path w="9136380">
                <a:moveTo>
                  <a:pt x="9136379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4952" y="4706110"/>
            <a:ext cx="2289047" cy="21518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29000" y="5233415"/>
            <a:ext cx="32003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28369" algn="r">
              <a:lnSpc>
                <a:spcPct val="100000"/>
              </a:lnSpc>
            </a:pPr>
            <a:r>
              <a:rPr lang="it-IT" dirty="0" smtClean="0">
                <a:solidFill>
                  <a:srgbClr val="003300"/>
                </a:solidFill>
                <a:latin typeface="Calibri"/>
                <a:cs typeface="Calibri"/>
              </a:rPr>
              <a:t>Gallarate</a:t>
            </a:r>
            <a:endParaRPr lang="it-IT" dirty="0">
              <a:solidFill>
                <a:srgbClr val="003300"/>
              </a:solidFill>
              <a:latin typeface="Calibri"/>
              <a:cs typeface="Calibri"/>
            </a:endParaRPr>
          </a:p>
          <a:p>
            <a:pPr marL="12700" marR="5080" indent="928369" algn="r"/>
            <a:r>
              <a:rPr lang="it-IT" spc="-10" dirty="0" smtClean="0">
                <a:solidFill>
                  <a:srgbClr val="003300"/>
                </a:solidFill>
                <a:latin typeface="Calibri"/>
                <a:cs typeface="Calibri"/>
              </a:rPr>
              <a:t>15 giugno </a:t>
            </a:r>
            <a:r>
              <a:rPr spc="-10" dirty="0" smtClean="0">
                <a:solidFill>
                  <a:srgbClr val="003300"/>
                </a:solidFill>
                <a:latin typeface="Calibri"/>
                <a:cs typeface="Calibri"/>
              </a:rPr>
              <a:t>201</a:t>
            </a:r>
            <a:r>
              <a:rPr lang="it-IT" spc="-10" dirty="0" smtClean="0">
                <a:solidFill>
                  <a:srgbClr val="003300"/>
                </a:solidFill>
                <a:latin typeface="Calibri"/>
                <a:cs typeface="Calibri"/>
              </a:rPr>
              <a:t>7</a:t>
            </a:r>
            <a:endParaRPr dirty="0">
              <a:solidFill>
                <a:srgbClr val="0033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2" y="691633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Peculiarità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76199" y="2724430"/>
            <a:ext cx="8915401" cy="2611939"/>
          </a:xfrm>
        </p:spPr>
        <p:txBody>
          <a:bodyPr/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 </a:t>
            </a:r>
            <a:r>
              <a:rPr lang="it-IT" sz="2400" b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</a:t>
            </a:r>
            <a:r>
              <a:rPr lang="it-IT" sz="2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della </a:t>
            </a:r>
            <a:r>
              <a:rPr lang="it-IT" sz="2400" b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retribuzione</a:t>
            </a:r>
            <a:r>
              <a:rPr lang="it-IT" sz="2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sz="2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della </a:t>
            </a:r>
            <a:r>
              <a:rPr lang="it-IT" sz="2400" b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contribuzione</a:t>
            </a:r>
            <a:r>
              <a:rPr lang="it-IT" sz="2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lavoratore distaccato, con </a:t>
            </a:r>
            <a:r>
              <a:rPr lang="it-IT" sz="2400" u="sng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possibilità di </a:t>
            </a:r>
            <a:r>
              <a:rPr lang="it-IT" sz="2400" u="sng" kern="1200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riaddebito</a:t>
            </a:r>
            <a:r>
              <a:rPr lang="it-IT" sz="2400" u="sng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it-IT" sz="2400" u="sng" kern="1200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distaccatario</a:t>
            </a:r>
            <a:endParaRPr lang="it-IT" sz="2400" kern="12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b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mantiene il potere disciplinare </a:t>
            </a:r>
            <a:r>
              <a:rPr lang="it-IT" sz="2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(compreso quello di imporre provvedimenti disciplinari)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 il </a:t>
            </a:r>
            <a:r>
              <a:rPr lang="it-IT" sz="24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potere </a:t>
            </a:r>
            <a:r>
              <a:rPr lang="it-IT" sz="24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determinare la natura dell'attività svolta dal lavoratore </a:t>
            </a:r>
            <a:r>
              <a:rPr lang="it-IT" sz="24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distaccato</a:t>
            </a:r>
            <a:r>
              <a:rPr lang="it-IT" sz="24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determinando il prodotto finale di tale lavoro o il servizio di base da </a:t>
            </a:r>
            <a:r>
              <a:rPr lang="it-IT" sz="24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fornire</a:t>
            </a:r>
            <a:endParaRPr lang="it-IT" sz="24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-22265" y="1757005"/>
            <a:ext cx="9143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 PARTICOLARE</a:t>
            </a:r>
            <a:endParaRPr lang="it-IT" sz="2400" b="1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265172" y="2262765"/>
            <a:ext cx="4569123" cy="461665"/>
          </a:xfrm>
          <a:prstGeom prst="rect">
            <a:avLst/>
          </a:prstGeom>
          <a:solidFill>
            <a:srgbClr val="093703"/>
          </a:solidFill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DISTACCANTE</a:t>
            </a:r>
            <a:endParaRPr lang="it-IT" sz="2400" b="1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265172" y="5336368"/>
            <a:ext cx="4572001" cy="461665"/>
          </a:xfrm>
          <a:prstGeom prst="rect">
            <a:avLst/>
          </a:prstGeom>
          <a:solidFill>
            <a:srgbClr val="093703"/>
          </a:solidFill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DISTACCATARIO</a:t>
            </a:r>
            <a:endParaRPr lang="it-IT" sz="2400" b="1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3" name="Segnaposto testo 2"/>
          <p:cNvSpPr txBox="1">
            <a:spLocks/>
          </p:cNvSpPr>
          <p:nvPr/>
        </p:nvSpPr>
        <p:spPr>
          <a:xfrm>
            <a:off x="0" y="5868743"/>
            <a:ext cx="912173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Esercita potere direttivo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6995754" y="6515100"/>
            <a:ext cx="2103120" cy="276999"/>
          </a:xfrm>
        </p:spPr>
        <p:txBody>
          <a:bodyPr/>
          <a:lstStyle/>
          <a:p>
            <a:r>
              <a:rPr lang="it-IT" dirty="0" smtClean="0"/>
              <a:t>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123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0" y="661970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non confondere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testo 2"/>
          <p:cNvSpPr>
            <a:spLocks noGrp="1"/>
          </p:cNvSpPr>
          <p:nvPr>
            <p:ph type="body" idx="1"/>
          </p:nvPr>
        </p:nvSpPr>
        <p:spPr>
          <a:xfrm>
            <a:off x="152400" y="1676400"/>
            <a:ext cx="8839200" cy="772695"/>
          </a:xfrm>
          <a:solidFill>
            <a:srgbClr val="093703"/>
          </a:solidFill>
        </p:spPr>
        <p:txBody>
          <a:bodyPr/>
          <a:lstStyle/>
          <a:p>
            <a:pPr algn="ctr"/>
            <a:r>
              <a:rPr lang="it-IT" sz="2400" b="1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SOSPENSIONE DEL RAPPORTO E STIPULA DI UN NUOVO CONTRATTO CON LA SOCIETÀ ESTERA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63551" y="2706199"/>
            <a:ext cx="8839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 prassi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molto seguita dalle multinazionali: viene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«congelato»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rapporto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lavoro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distaccante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tutto il periodo di distacco e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delega al </a:t>
            </a:r>
            <a:r>
              <a:rPr lang="it-IT" sz="2200" b="1" spc="-5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distaccatario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solo l’esercizio del potere direttivo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anche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tutti gli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aspetti amministrativi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connessi con il rapporto di lavoro. </a:t>
            </a:r>
            <a:r>
              <a:rPr lang="it-IT" sz="22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questo caso non si può parlare di distacco in senso proprio </a:t>
            </a:r>
            <a:r>
              <a:rPr lang="it-IT" sz="2200" u="sng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</a:t>
            </a:r>
            <a:r>
              <a:rPr lang="it-IT" sz="22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due rapporti di lavoro restano di fatto </a:t>
            </a:r>
            <a:r>
              <a:rPr lang="it-IT" sz="2200" u="sng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separati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(cfr. </a:t>
            </a:r>
            <a:r>
              <a:rPr lang="it-IT" sz="2200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Cass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5.09.2006, n. 19036)</a:t>
            </a:r>
            <a:endParaRPr 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15100"/>
            <a:ext cx="2103120" cy="276999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163550" y="4800599"/>
            <a:ext cx="8980449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ASSUNZIONE </a:t>
            </a:r>
            <a:r>
              <a:rPr lang="it-IT" sz="24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L’ESTERO/TRASFERIMENTO ALL’ESTERO</a:t>
            </a:r>
            <a:endParaRPr lang="it-IT" sz="2400" b="1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8600" y="5334000"/>
            <a:ext cx="8774151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il caso di lavoratori assunti nel territorio nazionale o trasferiti da detto territorio per l’esecuzione di opere, commesse o attività lavorative all’estero, ma non presso un altro datore di lavoro che usufruisce della prestazione.</a:t>
            </a:r>
          </a:p>
        </p:txBody>
      </p:sp>
    </p:spTree>
    <p:extLst>
      <p:ext uri="{BB962C8B-B14F-4D97-AF65-F5344CB8AC3E}">
        <p14:creationId xmlns:p14="http://schemas.microsoft.com/office/powerpoint/2010/main" xmlns="" val="33491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152400" y="1802903"/>
            <a:ext cx="8763000" cy="323437"/>
          </a:xfrm>
          <a:solidFill>
            <a:srgbClr val="093703"/>
          </a:solidFill>
        </p:spPr>
        <p:txBody>
          <a:bodyPr/>
          <a:lstStyle/>
          <a:p>
            <a:pPr algn="ctr"/>
            <a:r>
              <a:rPr lang="it-IT" sz="2400" b="1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DISTACCO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467880" y="2747002"/>
            <a:ext cx="3428998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NAZIONALE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5246298" y="2747002"/>
            <a:ext cx="3428998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INTERNAZIONALE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reccia in giù 11"/>
          <p:cNvSpPr/>
          <p:nvPr/>
        </p:nvSpPr>
        <p:spPr>
          <a:xfrm rot="1753104">
            <a:off x="6406530" y="3234857"/>
            <a:ext cx="411738" cy="449700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testo 2"/>
          <p:cNvSpPr txBox="1">
            <a:spLocks/>
          </p:cNvSpPr>
          <p:nvPr/>
        </p:nvSpPr>
        <p:spPr>
          <a:xfrm>
            <a:off x="4953000" y="3759541"/>
            <a:ext cx="1955175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egnaposto testo 2"/>
          <p:cNvSpPr txBox="1">
            <a:spLocks/>
          </p:cNvSpPr>
          <p:nvPr/>
        </p:nvSpPr>
        <p:spPr>
          <a:xfrm>
            <a:off x="6960797" y="3736996"/>
            <a:ext cx="1954603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UE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egnaposto testo 2"/>
          <p:cNvSpPr txBox="1">
            <a:spLocks/>
          </p:cNvSpPr>
          <p:nvPr/>
        </p:nvSpPr>
        <p:spPr>
          <a:xfrm>
            <a:off x="3815191" y="4475546"/>
            <a:ext cx="5100210" cy="1107996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2400" b="1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NTERNAZIONALITÀ DEL RAPPORTO DI LAVORO E DELLA PRESTAZIONE LAVORATIVA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Freccia in giù 23"/>
          <p:cNvSpPr/>
          <p:nvPr/>
        </p:nvSpPr>
        <p:spPr>
          <a:xfrm rot="20166646">
            <a:off x="7102055" y="3234856"/>
            <a:ext cx="411738" cy="449700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6748586" y="2126341"/>
            <a:ext cx="414214" cy="615133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>
            <a:off x="6458298" y="5590479"/>
            <a:ext cx="832470" cy="230524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Segnaposto testo 2"/>
          <p:cNvSpPr txBox="1">
            <a:spLocks/>
          </p:cNvSpPr>
          <p:nvPr/>
        </p:nvSpPr>
        <p:spPr>
          <a:xfrm>
            <a:off x="3871589" y="5930214"/>
            <a:ext cx="5043811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u="sng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QUALE LEGGE E’ APPLICABILE?</a:t>
            </a:r>
            <a:endParaRPr lang="it-IT" sz="2400" b="1" u="sng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ccia in giù 17"/>
          <p:cNvSpPr/>
          <p:nvPr/>
        </p:nvSpPr>
        <p:spPr>
          <a:xfrm>
            <a:off x="1975272" y="2126341"/>
            <a:ext cx="414214" cy="615133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16633" y="6504745"/>
            <a:ext cx="2103120" cy="276999"/>
          </a:xfrm>
        </p:spPr>
        <p:txBody>
          <a:bodyPr/>
          <a:lstStyle/>
          <a:p>
            <a:r>
              <a:rPr lang="it-IT" dirty="0" smtClean="0"/>
              <a:t>11</a:t>
            </a:r>
            <a:endParaRPr lang="it-IT" dirty="0"/>
          </a:p>
        </p:txBody>
      </p:sp>
      <p:sp>
        <p:nvSpPr>
          <p:cNvPr id="19" name="Freccia in giù 18"/>
          <p:cNvSpPr/>
          <p:nvPr/>
        </p:nvSpPr>
        <p:spPr>
          <a:xfrm>
            <a:off x="6485598" y="4159045"/>
            <a:ext cx="832470" cy="230524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14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57200" y="779789"/>
            <a:ext cx="6902527" cy="677108"/>
          </a:xfrm>
        </p:spPr>
        <p:txBody>
          <a:bodyPr/>
          <a:lstStyle/>
          <a:p>
            <a:pPr algn="l"/>
            <a:r>
              <a:rPr lang="it-IT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Distacco internazionale</a:t>
            </a:r>
            <a:endParaRPr lang="it-IT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5" name="Segnaposto testo 2"/>
          <p:cNvSpPr txBox="1">
            <a:spLocks/>
          </p:cNvSpPr>
          <p:nvPr/>
        </p:nvSpPr>
        <p:spPr>
          <a:xfrm>
            <a:off x="2754" y="2245933"/>
            <a:ext cx="9144000" cy="40011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 218/1995</a:t>
            </a:r>
            <a:endParaRPr lang="it-IT" sz="26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7848600" y="6236582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4" name="Segnaposto testo 2"/>
          <p:cNvSpPr txBox="1">
            <a:spLocks/>
          </p:cNvSpPr>
          <p:nvPr/>
        </p:nvSpPr>
        <p:spPr>
          <a:xfrm>
            <a:off x="-11434" y="2842613"/>
            <a:ext cx="9143999" cy="40011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Regolamento 593/2008/UE </a:t>
            </a:r>
            <a:r>
              <a:rPr 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(c.d. </a:t>
            </a:r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Regolamento Roma </a:t>
            </a:r>
            <a:r>
              <a:rPr 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t-IT" sz="26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15100"/>
            <a:ext cx="2103120" cy="276999"/>
          </a:xfrm>
        </p:spPr>
        <p:txBody>
          <a:bodyPr/>
          <a:lstStyle/>
          <a:p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14" name="Segnaposto testo 2"/>
          <p:cNvSpPr txBox="1">
            <a:spLocks/>
          </p:cNvSpPr>
          <p:nvPr/>
        </p:nvSpPr>
        <p:spPr>
          <a:xfrm>
            <a:off x="0" y="5191273"/>
            <a:ext cx="9144000" cy="80021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L. 317/1987 (come </a:t>
            </a:r>
            <a:r>
              <a:rPr 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modificato dall’art. 18, comma I, </a:t>
            </a:r>
            <a:r>
              <a:rPr lang="it-IT" sz="2600" spc="-5" dirty="0" err="1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</a:t>
            </a:r>
            <a:r>
              <a:rPr 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b), D. </a:t>
            </a:r>
            <a:r>
              <a:rPr lang="it-IT" sz="2600" spc="-5" dirty="0" err="1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Lgs</a:t>
            </a:r>
            <a:r>
              <a:rPr 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151/2015)</a:t>
            </a:r>
          </a:p>
        </p:txBody>
      </p:sp>
      <p:sp>
        <p:nvSpPr>
          <p:cNvPr id="16" name="Segnaposto testo 2"/>
          <p:cNvSpPr txBox="1">
            <a:spLocks/>
          </p:cNvSpPr>
          <p:nvPr/>
        </p:nvSpPr>
        <p:spPr>
          <a:xfrm>
            <a:off x="-11434" y="4241578"/>
            <a:ext cx="9144000" cy="40011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Direttiva 2014/67/UE (integrante Direttiva 96/71/CE)</a:t>
            </a:r>
            <a:endParaRPr lang="it-IT" altLang="it-IT" sz="26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egnaposto testo 2"/>
          <p:cNvSpPr txBox="1">
            <a:spLocks/>
          </p:cNvSpPr>
          <p:nvPr/>
        </p:nvSpPr>
        <p:spPr>
          <a:xfrm>
            <a:off x="0" y="3880614"/>
            <a:ext cx="9144000" cy="40011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Direttiva</a:t>
            </a: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alt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96/71/CE</a:t>
            </a:r>
            <a:r>
              <a:rPr 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2971800" y="4821941"/>
            <a:ext cx="3428998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DISTACCO EXTRA UE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egnaposto testo 2"/>
          <p:cNvSpPr txBox="1">
            <a:spLocks/>
          </p:cNvSpPr>
          <p:nvPr/>
        </p:nvSpPr>
        <p:spPr>
          <a:xfrm>
            <a:off x="2971800" y="3533304"/>
            <a:ext cx="3428998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DISTACCO UE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egnaposto testo 2"/>
          <p:cNvSpPr txBox="1">
            <a:spLocks/>
          </p:cNvSpPr>
          <p:nvPr/>
        </p:nvSpPr>
        <p:spPr>
          <a:xfrm>
            <a:off x="2971800" y="1912171"/>
            <a:ext cx="3428998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DISTACCO UE ED EXTRA UE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ccia in giù 17"/>
          <p:cNvSpPr/>
          <p:nvPr/>
        </p:nvSpPr>
        <p:spPr>
          <a:xfrm>
            <a:off x="4155765" y="2615265"/>
            <a:ext cx="832470" cy="230524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03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81001"/>
            <a:ext cx="2103120" cy="276999"/>
          </a:xfrm>
        </p:spPr>
        <p:txBody>
          <a:bodyPr/>
          <a:lstStyle/>
          <a:p>
            <a:r>
              <a:rPr lang="it-IT" dirty="0" smtClean="0"/>
              <a:t>13</a:t>
            </a: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152400" y="2322384"/>
            <a:ext cx="8915400" cy="400110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6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Articoli 3 e 8 Regolamento Roma I</a:t>
            </a: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152400" y="3109950"/>
            <a:ext cx="8915400" cy="400110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6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SCELTA DALLE PARTI</a:t>
            </a:r>
            <a:endParaRPr lang="it-IT" sz="26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57200" y="796593"/>
            <a:ext cx="6902527" cy="677108"/>
          </a:xfrm>
        </p:spPr>
        <p:txBody>
          <a:bodyPr/>
          <a:lstStyle/>
          <a:p>
            <a:pPr algn="l"/>
            <a:r>
              <a:rPr lang="it-IT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Distacco internazionale</a:t>
            </a:r>
            <a:endParaRPr lang="it-IT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3" name="Freccia in giù 22"/>
          <p:cNvSpPr/>
          <p:nvPr/>
        </p:nvSpPr>
        <p:spPr>
          <a:xfrm>
            <a:off x="4132184" y="2692419"/>
            <a:ext cx="879631" cy="355582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>
            <a:off x="-114300" y="0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2046449" y="3484801"/>
            <a:ext cx="879631" cy="355582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6161249" y="3484801"/>
            <a:ext cx="879631" cy="355582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457200" y="3858812"/>
            <a:ext cx="4114800" cy="200054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600" b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Distacco UE o Extra UE viene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regolato dalla </a:t>
            </a:r>
            <a:r>
              <a:rPr lang="it-IT" alt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italiana </a:t>
            </a: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</a:t>
            </a:r>
            <a:r>
              <a:rPr lang="it-IT" alt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già regola il rapporto ed è scelta </a:t>
            </a: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dalle parti a </a:t>
            </a:r>
            <a:r>
              <a:rPr lang="it-IT" alt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suo </a:t>
            </a: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</a:t>
            </a:r>
            <a:endParaRPr lang="it-IT" altLang="it-IT" sz="26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egnaposto testo 2"/>
          <p:cNvSpPr txBox="1">
            <a:spLocks/>
          </p:cNvSpPr>
          <p:nvPr/>
        </p:nvSpPr>
        <p:spPr>
          <a:xfrm>
            <a:off x="4572000" y="3836491"/>
            <a:ext cx="4114800" cy="280076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600" b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Distacco UE o Extra UE  </a:t>
            </a: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 regolato dalla </a:t>
            </a:r>
            <a:r>
              <a:rPr lang="it-IT" alt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straniera </a:t>
            </a:r>
            <a:r>
              <a:rPr lang="it-IT" alt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scelta dalle parti </a:t>
            </a:r>
            <a:r>
              <a:rPr lang="it-IT" alt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(normalmente, ma non necessariamente, quella del Paese di destinazione)</a:t>
            </a:r>
            <a:endParaRPr lang="it-IT" altLang="it-IT" sz="2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30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62884"/>
            <a:ext cx="2103120" cy="276999"/>
          </a:xfrm>
        </p:spPr>
        <p:txBody>
          <a:bodyPr/>
          <a:lstStyle/>
          <a:p>
            <a:r>
              <a:rPr lang="it-IT" dirty="0" smtClean="0"/>
              <a:t>14</a:t>
            </a:r>
            <a:endParaRPr lang="it-IT" dirty="0"/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76200" y="1705256"/>
            <a:ext cx="8915400" cy="307777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regolatrice: </a:t>
            </a:r>
            <a:r>
              <a:rPr lang="it-IT" sz="20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ITALIANA</a:t>
            </a:r>
            <a:endParaRPr lang="it-IT" sz="20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76199" y="2201108"/>
            <a:ext cx="891540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Trova applicazione la legge italiana </a:t>
            </a:r>
            <a:r>
              <a:rPr lang="it-IT" sz="1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il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 </a:t>
            </a:r>
            <a:r>
              <a:rPr lang="it-IT" sz="1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c.d</a:t>
            </a:r>
            <a:r>
              <a:rPr lang="it-IT" sz="18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sz="1800" b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imperative di protezione minima </a:t>
            </a:r>
            <a:r>
              <a:rPr lang="it-IT" sz="18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Considerando 17 Direttiva 96/71/CE</a:t>
            </a:r>
            <a:r>
              <a:rPr lang="it-IT" sz="18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 </a:t>
            </a:r>
            <a:r>
              <a:rPr lang="it-IT" sz="1800" b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di applicazione necessaria </a:t>
            </a:r>
            <a:r>
              <a:rPr lang="it-IT" sz="18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Considerando 34 Regolamento Roma I</a:t>
            </a:r>
            <a:r>
              <a:rPr lang="it-IT" sz="1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del Paese di destinazione</a:t>
            </a:r>
            <a:endParaRPr lang="it-IT" sz="18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3,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 1, </a:t>
            </a:r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Direttiva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96/71/CE</a:t>
            </a:r>
            <a:endParaRPr lang="it-IT" sz="18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76199" y="3497179"/>
            <a:ext cx="8915402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applicano infatti le disposizioni legislative, regolamentari o amministrative e/o dei contratti collettivi del Paese di destinazione con riferimento alle seguenti materie: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 </a:t>
            </a:r>
            <a:r>
              <a:rPr lang="it-IT" sz="18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massimi di lavoro e periodi minimi di riposo;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durata minima delle ferie annuali retribuite;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tariffe minime salariali, comprese le tariffe maggiorate per lavoro straordinario;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sicurezza, salute e igiene sul lavoro;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it-IT" sz="18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utela </a:t>
            </a:r>
            <a:r>
              <a:rPr lang="it-IT" sz="18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maternità, minori e giovani;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parità di trattamento tra sessi ed in genere in materia di non discriminazione</a:t>
            </a:r>
            <a:r>
              <a:rPr lang="it-IT" sz="18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sz="1800" spc="-5" dirty="0" smtClean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76199" y="5713171"/>
            <a:ext cx="8915401" cy="830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 </a:t>
            </a:r>
            <a:r>
              <a:rPr lang="it-IT" sz="1800" u="sng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Tali norme comunque non ostacolano l’applicazione della legge italiana qualora quest’ultima preveda condizioni di lavoro e di occupazione più favorevoli</a:t>
            </a:r>
            <a:r>
              <a:rPr lang="it-IT" sz="1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</a:t>
            </a:r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3, comma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 </a:t>
            </a:r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Direttiva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96/71/CE</a:t>
            </a:r>
            <a:endParaRPr lang="it-IT" sz="18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848600" y="6236582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457200" y="686184"/>
            <a:ext cx="6902527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Distacco UE </a:t>
            </a:r>
            <a:r>
              <a:rPr lang="it-IT" sz="54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(Caso </a:t>
            </a:r>
            <a:r>
              <a:rPr lang="it-IT" sz="54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6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62884"/>
            <a:ext cx="2103120" cy="276999"/>
          </a:xfrm>
        </p:spPr>
        <p:txBody>
          <a:bodyPr/>
          <a:lstStyle/>
          <a:p>
            <a:r>
              <a:rPr lang="it-IT" dirty="0" smtClean="0"/>
              <a:t>15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686184"/>
            <a:ext cx="6902527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Distacco UE </a:t>
            </a:r>
            <a:r>
              <a:rPr lang="it-IT" sz="54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(Caso </a:t>
            </a:r>
            <a:r>
              <a:rPr lang="it-IT" sz="54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76200" y="1725512"/>
            <a:ext cx="8915400" cy="307777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regolatrice: </a:t>
            </a:r>
            <a:r>
              <a:rPr lang="it-IT" sz="20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STRANIERA (del Paese di destinazione)</a:t>
            </a:r>
            <a:endParaRPr lang="it-IT" sz="20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76200" y="1984177"/>
            <a:ext cx="9067800" cy="959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Trova applicazione la legge </a:t>
            </a:r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straniera con </a:t>
            </a:r>
            <a:r>
              <a:rPr lang="it-IT" sz="22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 </a:t>
            </a:r>
            <a:r>
              <a:rPr lang="it-IT" sz="22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c.d. </a:t>
            </a:r>
            <a:r>
              <a:rPr lang="it-IT" sz="2200" b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«nocciolo duro</a:t>
            </a:r>
            <a:r>
              <a:rPr lang="it-IT" sz="2200" b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endParaRPr lang="it-IT" sz="2200" spc="-5" dirty="0" smtClean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 Regolamento Roma I</a:t>
            </a:r>
            <a:endParaRPr lang="it-IT" sz="18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76200" y="3053027"/>
            <a:ext cx="8915400" cy="12260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SCELTA DELLE PARTI «</a:t>
            </a:r>
            <a:r>
              <a:rPr lang="it-IT" sz="2000" i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vale a privare il lavoratore della protezione assicuratagli dalle</a:t>
            </a:r>
            <a:r>
              <a:rPr lang="it-IT" sz="2000" b="1" i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disposizioni alle quali non è permesso derogare convenzionalmente in virtù della legge</a:t>
            </a:r>
            <a:r>
              <a:rPr lang="it-IT" sz="20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CHE REGOLEREBBE IL CONTRATTO IN CASO DI MANCANZA DI </a:t>
            </a:r>
            <a:r>
              <a:rPr lang="it-IT" sz="2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SCELTA (nel caso di specie, quella italiana)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152399" y="5095443"/>
            <a:ext cx="3792349" cy="11079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i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del Paese in cui il lavoratore svolge ABITUALMENTE il suo lavoro anche se inviato temporaneamente in altro Paese</a:t>
            </a:r>
            <a:endParaRPr lang="it-IT" sz="1800" i="1" kern="1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egnaposto testo 2"/>
          <p:cNvSpPr txBox="1">
            <a:spLocks/>
          </p:cNvSpPr>
          <p:nvPr/>
        </p:nvSpPr>
        <p:spPr>
          <a:xfrm>
            <a:off x="5078730" y="5121115"/>
            <a:ext cx="3924300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i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della SEDE DI ASSUNZIONE se lavoratore non svolge abitualmente il suo lavoro in uno stesso Paese</a:t>
            </a:r>
            <a:endParaRPr lang="it-IT" sz="1800" i="1" kern="1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reccia in giù 13"/>
          <p:cNvSpPr/>
          <p:nvPr/>
        </p:nvSpPr>
        <p:spPr>
          <a:xfrm>
            <a:off x="3534437" y="4778805"/>
            <a:ext cx="411738" cy="266700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5285613" y="4778805"/>
            <a:ext cx="411738" cy="266700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testo 2"/>
          <p:cNvSpPr txBox="1">
            <a:spLocks/>
          </p:cNvSpPr>
          <p:nvPr/>
        </p:nvSpPr>
        <p:spPr>
          <a:xfrm>
            <a:off x="1849250" y="6021430"/>
            <a:ext cx="5530926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800" i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meno che non vi sia un COLLEGAMENTO PIÙ STRETTO con altro Paese: in tale ipotesi si applica la legge di quest’ultimo</a:t>
            </a:r>
            <a:endParaRPr lang="it-IT" sz="1800" i="1" kern="1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Freccia in giù 16"/>
          <p:cNvSpPr/>
          <p:nvPr/>
        </p:nvSpPr>
        <p:spPr>
          <a:xfrm rot="18897865">
            <a:off x="4032644" y="5513892"/>
            <a:ext cx="411738" cy="556375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 rot="2706464">
            <a:off x="4530486" y="5513957"/>
            <a:ext cx="411738" cy="556375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egnaposto testo 2"/>
          <p:cNvSpPr txBox="1">
            <a:spLocks/>
          </p:cNvSpPr>
          <p:nvPr/>
        </p:nvSpPr>
        <p:spPr>
          <a:xfrm>
            <a:off x="2557313" y="4383340"/>
            <a:ext cx="4114800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OVVERO</a:t>
            </a: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7848600" y="6236582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9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62884"/>
            <a:ext cx="2103120" cy="276999"/>
          </a:xfrm>
        </p:spPr>
        <p:txBody>
          <a:bodyPr/>
          <a:lstStyle/>
          <a:p>
            <a:r>
              <a:rPr lang="it-IT" dirty="0" smtClean="0"/>
              <a:t>16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686184"/>
            <a:ext cx="6902527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Distacco UE </a:t>
            </a:r>
            <a:r>
              <a:rPr lang="it-IT" sz="54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(Caso </a:t>
            </a:r>
            <a:r>
              <a:rPr lang="it-IT" sz="54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76200" y="2057400"/>
            <a:ext cx="8915400" cy="43673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200" b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c.d</a:t>
            </a:r>
            <a:r>
              <a:rPr lang="it-IT" sz="2200" b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«nocciolo duro» delle tutele previste dalla legislazione italiana viene generalmente ricondotto ai seguenti ambiti:</a:t>
            </a:r>
          </a:p>
          <a:p>
            <a:pPr algn="just"/>
            <a:endParaRPr lang="it-IT" sz="2000" b="1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Disposizioni limitative dei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licenziamenti</a:t>
            </a:r>
            <a:endParaRPr lang="it-IT" sz="22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4738" algn="just">
              <a:lnSpc>
                <a:spcPct val="90000"/>
              </a:lnSpc>
              <a:buClr>
                <a:srgbClr val="FF0000"/>
              </a:buClr>
            </a:pPr>
            <a:r>
              <a:rPr lang="it-IT" sz="2200" spc="-5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Cass</a:t>
            </a:r>
            <a:r>
              <a:rPr lang="it-IT" sz="2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21 gennaio 2013 n. 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1302</a:t>
            </a:r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ritenuto non applicabile la disciplina del licenziamento by </a:t>
            </a:r>
            <a:r>
              <a:rPr lang="it-IT" sz="2200" spc="-5" dirty="0" err="1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consentito dalla legge straniera</a:t>
            </a: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Sanzioni disciplinari</a:t>
            </a: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trattamento economico e normativo</a:t>
            </a: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previdenziale minima</a:t>
            </a: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Assicurazione infortuni</a:t>
            </a: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sanitaria</a:t>
            </a: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TFR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t-IT" sz="2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4738" algn="just">
              <a:lnSpc>
                <a:spcPct val="90000"/>
              </a:lnSpc>
              <a:buClr>
                <a:srgbClr val="FF0000"/>
              </a:buClr>
            </a:pPr>
            <a:r>
              <a:rPr lang="it-IT" sz="2200" spc="-5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Cass</a:t>
            </a:r>
            <a:r>
              <a:rPr lang="it-IT" sz="2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 aprile 2013 n. 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9067</a:t>
            </a:r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ritenuto applicabile la legge straniera che non prevede il TFR</a:t>
            </a:r>
            <a:endParaRPr lang="it-IT" sz="2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76200" y="1655316"/>
            <a:ext cx="8915400" cy="307777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regolatrice: </a:t>
            </a:r>
            <a:r>
              <a:rPr lang="it-IT" sz="20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STRANIERA (del Paese di destinazione)</a:t>
            </a:r>
            <a:endParaRPr lang="it-IT" sz="20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4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62884"/>
            <a:ext cx="2103120" cy="276999"/>
          </a:xfrm>
        </p:spPr>
        <p:txBody>
          <a:bodyPr/>
          <a:lstStyle/>
          <a:p>
            <a:r>
              <a:rPr lang="it-IT" dirty="0" smtClean="0"/>
              <a:t>17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686184"/>
            <a:ext cx="6902527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0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Distacco Extra UE (Caso 1)</a:t>
            </a:r>
            <a:endParaRPr lang="it-IT" sz="50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76200" y="1628040"/>
            <a:ext cx="8991600" cy="307778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regolatrice: </a:t>
            </a:r>
            <a:r>
              <a:rPr lang="it-IT" sz="20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ITALIANA</a:t>
            </a:r>
            <a:endParaRPr lang="it-IT" sz="20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76200" y="2108233"/>
            <a:ext cx="8991600" cy="42822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Trova applicazione la legge italiana, la quale richiede che nel contratto siano indicati:</a:t>
            </a:r>
          </a:p>
          <a:p>
            <a:pPr algn="just"/>
            <a:endParaRPr lang="it-IT" sz="2000" spc="-5" dirty="0" smtClean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22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trattamento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economico normativo </a:t>
            </a:r>
            <a:r>
              <a:rPr lang="it-IT" sz="22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complessivamente non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inferiore a </a:t>
            </a:r>
            <a:r>
              <a:rPr lang="it-IT" sz="22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quello previsto dal CCNL applicabile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distintamente l’entità delle prestazioni in denaro o in natura connesse con lo svolgimento all’estero del rapporto di lavoro;</a:t>
            </a:r>
            <a:endParaRPr 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ossibilità di ottenere il trasferimento in Italia della quota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valuta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trasferibile delle retribuzioni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corrisposte all’estero;</a:t>
            </a: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assicurazione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viaggi andata e rientro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casi di morte/invalidità;</a:t>
            </a: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sistemazione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logistica;</a:t>
            </a: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idonee misure in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sicurezza.</a:t>
            </a:r>
          </a:p>
          <a:p>
            <a:pPr algn="r"/>
            <a:r>
              <a:rPr lang="it-IT" sz="18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art. 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 D. L. 317/1987</a:t>
            </a:r>
            <a:endParaRPr lang="it-IT" sz="18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7772400" y="6307400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2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62884"/>
            <a:ext cx="2103120" cy="276999"/>
          </a:xfrm>
        </p:spPr>
        <p:txBody>
          <a:bodyPr/>
          <a:lstStyle/>
          <a:p>
            <a:r>
              <a:rPr lang="it-IT" dirty="0" smtClean="0"/>
              <a:t>18</a:t>
            </a: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76200" y="1663956"/>
            <a:ext cx="8915400" cy="307777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regolatrice: </a:t>
            </a:r>
            <a:r>
              <a:rPr lang="it-IT" sz="20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STRANIERA (</a:t>
            </a:r>
            <a:r>
              <a:rPr lang="it-IT" sz="20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Paese di destinazione</a:t>
            </a:r>
            <a:r>
              <a:rPr lang="it-IT" sz="20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t-IT" sz="20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57200" y="686184"/>
            <a:ext cx="6902527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0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Distacco Extra UE (Caso 2)</a:t>
            </a:r>
            <a:endParaRPr lang="it-IT" sz="50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76200" y="2180063"/>
            <a:ext cx="8915400" cy="40934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Trova applicazione la legge straniera, fermo restando il rispetto di quanto previsto all’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it-IT" sz="2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2, D. L. </a:t>
            </a:r>
            <a:r>
              <a:rPr lang="it-IT" sz="2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317/1987</a:t>
            </a:r>
            <a:r>
              <a:rPr lang="it-IT" sz="24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it-IT" sz="2200" spc="-5" dirty="0" smtClean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rattamento economico normativo </a:t>
            </a:r>
            <a:r>
              <a:rPr lang="it-IT" sz="22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complessivamente non </a:t>
            </a: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inferiore a </a:t>
            </a:r>
            <a:r>
              <a:rPr lang="it-IT" sz="22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quello previsto dal CCNL applicabile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distintamente l’entità delle prestazioni in denaro o in natura connesse con lo svolgimento all’estero del rapporto di lavoro;</a:t>
            </a:r>
            <a:endParaRPr 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possibilità di trasferimento in Italia della quota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valuta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trasferibile delle retribuzioni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corrisposte all’estero;</a:t>
            </a: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assicurazione viaggi andata e rientro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casi di morte/invalidità;</a:t>
            </a: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sistemazione logistica;</a:t>
            </a:r>
          </a:p>
          <a:p>
            <a:pPr marL="639763" indent="-457200" algn="just" defTabSz="182563">
              <a:buClr>
                <a:srgbClr val="FF0000"/>
              </a:buClr>
              <a:buFont typeface="+mj-lt"/>
              <a:buAutoNum type="alphaLcParenR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idonee misure in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</a:t>
            </a:r>
          </a:p>
        </p:txBody>
      </p:sp>
    </p:spTree>
    <p:extLst>
      <p:ext uri="{BB962C8B-B14F-4D97-AF65-F5344CB8AC3E}">
        <p14:creationId xmlns:p14="http://schemas.microsoft.com/office/powerpoint/2010/main" xmlns="" val="16712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33800" y="3048000"/>
            <a:ext cx="5257800" cy="1025922"/>
          </a:xfrm>
          <a:solidFill>
            <a:srgbClr val="093703"/>
          </a:solidFill>
        </p:spPr>
        <p:txBody>
          <a:bodyPr/>
          <a:lstStyle/>
          <a:p>
            <a:pPr algn="ctr">
              <a:spcAft>
                <a:spcPts val="800"/>
              </a:spcAft>
            </a:pPr>
            <a:r>
              <a:rPr lang="it-IT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SOSTANZIALI</a:t>
            </a:r>
          </a:p>
          <a:p>
            <a:pPr algn="ctr">
              <a:spcAft>
                <a:spcPts val="800"/>
              </a:spcAft>
            </a:pPr>
            <a:r>
              <a:rPr lang="it-IT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CENNI AI PROFILI GIURISDIZIONALI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85800" y="3345517"/>
            <a:ext cx="266700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2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avv. Ratti</a:t>
            </a:r>
            <a:endParaRPr lang="it-IT" sz="2800" kern="1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85800" y="5096927"/>
            <a:ext cx="236220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28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dott. Mariani</a:t>
            </a:r>
            <a:endParaRPr lang="it-IT" sz="2800" kern="1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3733800" y="4235153"/>
            <a:ext cx="5257800" cy="1590179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800"/>
              </a:spcAft>
            </a:pPr>
            <a:r>
              <a:rPr lang="it-IT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CONTRIBUTIVI</a:t>
            </a:r>
          </a:p>
          <a:p>
            <a:pPr algn="ctr">
              <a:spcAft>
                <a:spcPts val="800"/>
              </a:spcAft>
            </a:pPr>
            <a:r>
              <a:rPr lang="it-IT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FISCALI</a:t>
            </a:r>
          </a:p>
          <a:p>
            <a:pPr algn="ctr">
              <a:spcAft>
                <a:spcPts val="800"/>
              </a:spcAft>
            </a:pPr>
            <a:r>
              <a:rPr lang="it-IT" kern="12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«AMMINISTRATIVI»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7"/>
          </p:nvPr>
        </p:nvSpPr>
        <p:spPr>
          <a:xfrm>
            <a:off x="7040880" y="6550820"/>
            <a:ext cx="2103120" cy="276999"/>
          </a:xfrm>
        </p:spPr>
        <p:txBody>
          <a:bodyPr/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304801" y="685801"/>
            <a:ext cx="8382000" cy="769441"/>
          </a:xfrm>
        </p:spPr>
        <p:txBody>
          <a:bodyPr/>
          <a:lstStyle/>
          <a:p>
            <a:pPr algn="just"/>
            <a:r>
              <a:rPr lang="it-IT" sz="5000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programma del </a:t>
            </a:r>
            <a:r>
              <a:rPr lang="it-IT" sz="50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</a:t>
            </a:r>
            <a:endParaRPr lang="it-IT" sz="50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5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684813" cy="1107996"/>
          </a:xfrm>
        </p:spPr>
        <p:txBody>
          <a:bodyPr/>
          <a:lstStyle/>
          <a:p>
            <a:pPr lvl="1" algn="just"/>
            <a:r>
              <a:rPr lang="it-IT" sz="3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Accordo di distacco tra distaccante e </a:t>
            </a:r>
            <a:r>
              <a:rPr lang="it-IT" sz="3600" b="1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distaccatario</a:t>
            </a:r>
            <a:endParaRPr lang="it-IT" sz="3600" b="1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2895600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Il distacco presuppone un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accordo tra società distaccante e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società </a:t>
            </a:r>
            <a:r>
              <a:rPr lang="it-IT" sz="2600" b="1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distaccataria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.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È opportuno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che in tale accordo siano resi espliciti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ai fini della corretta imputazione del legame organico con il datore di lavoro distaccante,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l’interesse al distacco della società distaccante e la temporaneità dello stesso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.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7848600" y="6145768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28180" y="6515100"/>
            <a:ext cx="2103120" cy="276999"/>
          </a:xfrm>
        </p:spPr>
        <p:txBody>
          <a:bodyPr/>
          <a:lstStyle/>
          <a:p>
            <a:r>
              <a:rPr lang="it-IT" dirty="0" smtClean="0"/>
              <a:t>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153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684813" cy="1107996"/>
          </a:xfrm>
        </p:spPr>
        <p:txBody>
          <a:bodyPr/>
          <a:lstStyle/>
          <a:p>
            <a:pPr lvl="1" algn="just"/>
            <a:r>
              <a:rPr lang="it-IT" sz="3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Accordo di distacco tra distaccante e </a:t>
            </a:r>
            <a:r>
              <a:rPr lang="it-IT" sz="3600" b="1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distaccatario</a:t>
            </a:r>
            <a:endParaRPr lang="it-IT" sz="3600" b="1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3597236" y="1740932"/>
            <a:ext cx="1873327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23622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la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delega con la quale la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società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distaccante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trasferisce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alla </a:t>
            </a:r>
            <a:r>
              <a:rPr lang="it-IT" sz="2600" spc="-5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distaccataria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il potere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direttivo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da esercitare nei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confronti del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lavoratore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’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eventuale impegno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della società </a:t>
            </a:r>
            <a:r>
              <a:rPr lang="it-IT" sz="2600" spc="-5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distaccataria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:</a:t>
            </a:r>
          </a:p>
          <a:p>
            <a:pPr marL="533400" algn="just">
              <a:buFont typeface="Arial" panose="020B0604020202020204" pitchFamily="34" charset="0"/>
              <a:buChar char="•"/>
            </a:pP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 riconoscere alcuni </a:t>
            </a:r>
            <a:r>
              <a:rPr lang="it-IT" sz="2600" i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fringe </a:t>
            </a:r>
            <a:r>
              <a:rPr lang="it-IT" sz="2600" i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benefits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al lavoratore distaccato (autovettura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aziendale, vitto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alloggio, cellulare aziendale, </a:t>
            </a:r>
            <a:r>
              <a:rPr lang="it-IT" sz="2600" i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personal computer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628650" indent="-95250" algn="just">
              <a:buFont typeface="Arial" panose="020B0604020202020204" pitchFamily="34" charset="0"/>
              <a:buChar char="•"/>
            </a:pP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a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contribuire a talune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spese del lavoratore distaccato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533400" algn="just">
              <a:buFont typeface="Arial" panose="020B0604020202020204" pitchFamily="34" charset="0"/>
              <a:buChar char="•"/>
            </a:pP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a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sostenere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direttamente il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costo di determinati emolumenti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(provvigioni o bonus)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7848600" y="6180058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15480" y="6549390"/>
            <a:ext cx="2103120" cy="276999"/>
          </a:xfrm>
        </p:spPr>
        <p:txBody>
          <a:bodyPr/>
          <a:lstStyle/>
          <a:p>
            <a:r>
              <a:rPr lang="it-IT" dirty="0" smtClean="0"/>
              <a:t>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238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66700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/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3.	l’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eventuale impegno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della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società </a:t>
            </a:r>
            <a:r>
              <a:rPr lang="it-IT" sz="2600" spc="-5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distaccataria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 rimborsare i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costi sostenuti per il dipendente dalla società distaccante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(remunerazione e contributi)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361950" indent="-361950"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4.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	le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modalità di comunicazione tra i due datori di lavoro di eventi che danno luogo ad adempimenti formali nei confronti degli enti previdenziali e a specifici trattamenti economici in caso di sospensione del rapporto di lavoro (malattia, infortunio, malattia professionale, maternità).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684813" cy="1107996"/>
          </a:xfrm>
        </p:spPr>
        <p:txBody>
          <a:bodyPr/>
          <a:lstStyle/>
          <a:p>
            <a:pPr lvl="1" algn="just"/>
            <a:r>
              <a:rPr lang="it-IT" sz="3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Accordo di distacco tra distaccante e </a:t>
            </a:r>
            <a:r>
              <a:rPr lang="it-IT" sz="3600" b="1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distaccatario</a:t>
            </a:r>
            <a:endParaRPr lang="it-IT" sz="3600" b="1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3597236" y="1740932"/>
            <a:ext cx="1873327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56890"/>
            <a:ext cx="2103120" cy="276999"/>
          </a:xfrm>
        </p:spPr>
        <p:txBody>
          <a:bodyPr/>
          <a:lstStyle/>
          <a:p>
            <a:r>
              <a:rPr lang="it-IT" dirty="0" smtClean="0"/>
              <a:t>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628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6684813" cy="677108"/>
          </a:xfrm>
        </p:spPr>
        <p:txBody>
          <a:bodyPr/>
          <a:lstStyle/>
          <a:p>
            <a:pPr lvl="1" algn="just"/>
            <a:r>
              <a:rPr lang="it-IT" sz="44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Lettera di distacco</a:t>
            </a:r>
          </a:p>
        </p:txBody>
      </p:sp>
      <p:sp>
        <p:nvSpPr>
          <p:cNvPr id="6" name="Rettangolo 5"/>
          <p:cNvSpPr/>
          <p:nvPr/>
        </p:nvSpPr>
        <p:spPr>
          <a:xfrm>
            <a:off x="152400" y="2362200"/>
            <a:ext cx="8839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Sebbene la legge non imponga alcun obbligo in tal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senso, è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opportuno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consegnare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al lavoratore una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lettera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distacco che abbia la finalità di integrare l’eventuale contratto di lavoro già in essere presso la distaccante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,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sia con gli elementi che </a:t>
            </a:r>
            <a:r>
              <a:rPr lang="it-IT" sz="2600" u="sng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giustificano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il distacco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,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sia con i dati di natura economica e contrattuale che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, fondati sulle previsioni della disciplina di riferimento, assicurino al lavoratore le corrette condizioni di lavoro nel Paese di destinazione.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848600" y="6122809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30102"/>
            <a:ext cx="2103120" cy="276999"/>
          </a:xfrm>
        </p:spPr>
        <p:txBody>
          <a:bodyPr/>
          <a:lstStyle/>
          <a:p>
            <a:r>
              <a:rPr lang="it-IT" dirty="0" smtClean="0"/>
              <a:t>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635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3597236" y="1740932"/>
            <a:ext cx="1873327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762000"/>
            <a:ext cx="6684813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lvl="1" algn="just"/>
            <a:r>
              <a:rPr lang="it-IT" sz="4400" b="1" kern="0" spc="-5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Lettera di distacco</a:t>
            </a:r>
            <a:endParaRPr lang="it-IT" sz="4400" b="1" kern="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200" y="2286000"/>
            <a:ext cx="8915400" cy="4091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1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. i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dati della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società </a:t>
            </a:r>
            <a:r>
              <a:rPr lang="it-IT" sz="2600" b="1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distaccataria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2. la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data di inizio del distacco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 la sua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durata</a:t>
            </a:r>
            <a:endParaRPr lang="it-IT" sz="2600" b="1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3. i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referenti funzionali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nei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due Paesi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sia per la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società distaccante sia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per la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società </a:t>
            </a:r>
            <a:r>
              <a:rPr lang="it-IT" sz="2600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distaccataria</a:t>
            </a:r>
            <a:endParaRPr lang="it-IT" sz="26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4. le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mansioni 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la corrispondente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qualifica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,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eventualmente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individuate anche sulla base delle norme contenute in contratti collettivi di lavoro applicati dalla </a:t>
            </a:r>
            <a:r>
              <a:rPr lang="it-IT" sz="2600" spc="-5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distaccataria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stessa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5. il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trattamento economico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paga base + eventuale indennità estero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</a:t>
            </a: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6.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eventuali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rimborsi spese, vitto e alloggio, </a:t>
            </a:r>
            <a:r>
              <a:rPr lang="it-IT" sz="2600" i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fringe benefits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, ecc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. 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7848600" y="6193274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45124"/>
            <a:ext cx="2103120" cy="276999"/>
          </a:xfrm>
        </p:spPr>
        <p:txBody>
          <a:bodyPr/>
          <a:lstStyle/>
          <a:p>
            <a:r>
              <a:rPr lang="it-IT" dirty="0" smtClean="0"/>
              <a:t>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828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2400" y="3047999"/>
            <a:ext cx="8839200" cy="2492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7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. i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rimborsi per i viaggi di rientro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per il dipendente e la famiglia</a:t>
            </a: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8. le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polizze assicurative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sanitarie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aggiuntive</a:t>
            </a: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9. le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ragioni tecniche, organizzative, produttive, sostitutive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che giustificano l’eventuale spostamento del lavoratore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più di 50 Km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dalla sede di lavoro abituale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10. il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richiamo al trattamento normativo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applicabile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3597236" y="1740932"/>
            <a:ext cx="1873327" cy="369332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</a:t>
            </a:r>
            <a:endParaRPr lang="it-IT" sz="2400" b="1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57200" y="762000"/>
            <a:ext cx="6684813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lvl="1" algn="just"/>
            <a:r>
              <a:rPr lang="it-IT" sz="4400" b="1" kern="0" spc="-5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Lettera di distacco</a:t>
            </a:r>
            <a:endParaRPr lang="it-IT" sz="4400" b="1" kern="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489700"/>
            <a:ext cx="2103120" cy="276999"/>
          </a:xfrm>
        </p:spPr>
        <p:txBody>
          <a:bodyPr/>
          <a:lstStyle/>
          <a:p>
            <a:r>
              <a:rPr lang="it-IT" dirty="0" smtClean="0"/>
              <a:t>24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594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-114300" y="4644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762000"/>
            <a:ext cx="6684813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lvl="1" algn="just"/>
            <a:r>
              <a:rPr lang="it-IT" sz="4200" b="1" kern="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Particolarità</a:t>
            </a:r>
            <a:endParaRPr lang="it-IT" sz="4200" b="1" kern="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52400" y="2137328"/>
            <a:ext cx="8839200" cy="439038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norm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it-IT" sz="26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PACCHETTO RETRIBUTIVO</a:t>
            </a:r>
            <a:endParaRPr lang="it-IT" sz="2600" b="1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2400" y="4191000"/>
            <a:ext cx="8839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Retribuzione base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(fissa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+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eventuale variabile)</a:t>
            </a:r>
            <a:endParaRPr 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Indennità estero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(erogabile per tutto il periodo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i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Fringe </a:t>
            </a:r>
            <a:r>
              <a:rPr lang="it-IT" sz="2200" i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benefits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(auto, alloggio, scuole per i figli, corsi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 formazione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, viaggi di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rientro …)</a:t>
            </a:r>
            <a:endParaRPr 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Assicurazioni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(sanitarie/infortuni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 morte)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152400" y="3129886"/>
            <a:ext cx="8839200" cy="64657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2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Poiché il distacco all’estero comporta un disagio per il lavoratore, il pacchetto retributivo normalmente comprende:</a:t>
            </a:r>
            <a:endParaRPr lang="it-IT" sz="20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489700"/>
            <a:ext cx="2103120" cy="276999"/>
          </a:xfrm>
        </p:spPr>
        <p:txBody>
          <a:bodyPr/>
          <a:lstStyle/>
          <a:p>
            <a:r>
              <a:rPr lang="it-IT" dirty="0" smtClean="0"/>
              <a:t>25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503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2"/>
          <p:cNvSpPr>
            <a:spLocks noGrp="1"/>
          </p:cNvSpPr>
          <p:nvPr>
            <p:ph type="body" idx="1"/>
          </p:nvPr>
        </p:nvSpPr>
        <p:spPr>
          <a:xfrm>
            <a:off x="76200" y="2971800"/>
            <a:ext cx="8991600" cy="769441"/>
          </a:xfrm>
          <a:solidFill>
            <a:srgbClr val="093703"/>
          </a:solidFill>
        </p:spPr>
        <p:txBody>
          <a:bodyPr/>
          <a:lstStyle/>
          <a:p>
            <a:pPr algn="ctr"/>
            <a:r>
              <a:rPr lang="it-IT" sz="5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CENNI AI PROFILI GIURISDIZIONALI</a:t>
            </a:r>
            <a:endParaRPr lang="it-IT" sz="5000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15100"/>
            <a:ext cx="2103120" cy="276999"/>
          </a:xfrm>
        </p:spPr>
        <p:txBody>
          <a:bodyPr/>
          <a:lstStyle/>
          <a:p>
            <a:r>
              <a:rPr lang="it-IT" dirty="0" smtClean="0"/>
              <a:t>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025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81001"/>
            <a:ext cx="2103120" cy="276999"/>
          </a:xfrm>
        </p:spPr>
        <p:txBody>
          <a:bodyPr/>
          <a:lstStyle/>
          <a:p>
            <a:r>
              <a:rPr lang="it-IT" dirty="0" smtClean="0"/>
              <a:t>27</a:t>
            </a: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-133350" y="1367201"/>
            <a:ext cx="9144000" cy="10156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DAVANTI A QUALE GIUDICE</a:t>
            </a:r>
          </a:p>
          <a:p>
            <a:pPr algn="ctr"/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LAVORATORE DISTACCATO ALL’ESTERO</a:t>
            </a:r>
          </a:p>
          <a:p>
            <a:pPr algn="ctr"/>
            <a:r>
              <a:rPr lang="it-IT" sz="22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PUÒ FARE CAUSA AL DATORE DI LAVORO?</a:t>
            </a:r>
            <a:endParaRPr lang="it-IT" sz="2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4366131" y="2750929"/>
            <a:ext cx="411738" cy="508478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76200" y="3498306"/>
            <a:ext cx="8934450" cy="320003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DI RIFERIMENTO</a:t>
            </a:r>
            <a:endParaRPr lang="it-IT" sz="20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6200" y="4374849"/>
            <a:ext cx="89344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Articoli 1-12, L. 218/1995</a:t>
            </a:r>
            <a:endParaRPr 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Articoli 20-23, Regolamento 1215/2012/UE (c.d. Regolamento Bruxelles I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Articolo 6, </a:t>
            </a: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Direttiva</a:t>
            </a:r>
            <a:r>
              <a:rPr lang="it-IT" alt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96/71/CE</a:t>
            </a:r>
            <a:endParaRPr 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Articolo 11, </a:t>
            </a:r>
            <a:r>
              <a:rPr 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Direttiva </a:t>
            </a:r>
            <a:r>
              <a:rPr lang="it-IT" altLang="it-IT" sz="2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2014/67/UE</a:t>
            </a:r>
            <a:endParaRPr lang="it-IT" altLang="it-IT" sz="2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7848600" y="6193274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4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81001"/>
            <a:ext cx="2103120" cy="276999"/>
          </a:xfrm>
        </p:spPr>
        <p:txBody>
          <a:bodyPr/>
          <a:lstStyle/>
          <a:p>
            <a:r>
              <a:rPr lang="it-IT" dirty="0" smtClean="0"/>
              <a:t>28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686184"/>
            <a:ext cx="6902527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L. 218/1995 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152400" y="2438400"/>
            <a:ext cx="8839200" cy="161997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giurisdizione italiana è competente:</a:t>
            </a:r>
          </a:p>
          <a:p>
            <a:pPr algn="just"/>
            <a:endParaRPr lang="it-IT" sz="2600" spc="-5" dirty="0" smtClean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 il datore di lavoro è domiciliato in Italia</a:t>
            </a:r>
          </a:p>
          <a:p>
            <a:pPr algn="r"/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art. 3, comma 1, L. 218/1995</a:t>
            </a:r>
            <a:endParaRPr lang="it-IT" sz="2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egnaposto testo 2"/>
          <p:cNvSpPr txBox="1">
            <a:spLocks/>
          </p:cNvSpPr>
          <p:nvPr/>
        </p:nvSpPr>
        <p:spPr>
          <a:xfrm>
            <a:off x="152400" y="4572000"/>
            <a:ext cx="8839200" cy="19840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 comunque in base ai criteri stabiliti dal Regolamento Bruxelles I (che, nel caso di datore di lavoro italiano che distacca all’estero un proprio dipendente, rimandano ancora una volta alla giurisdizione italiana)</a:t>
            </a:r>
          </a:p>
          <a:p>
            <a:pPr algn="r"/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art. 3, comma 2, L. 218/1995</a:t>
            </a:r>
            <a:endParaRPr lang="it-IT" sz="2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-114300" y="4644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9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2"/>
          <p:cNvSpPr>
            <a:spLocks noGrp="1"/>
          </p:cNvSpPr>
          <p:nvPr>
            <p:ph type="body" idx="1"/>
          </p:nvPr>
        </p:nvSpPr>
        <p:spPr>
          <a:xfrm>
            <a:off x="152400" y="2971800"/>
            <a:ext cx="8839200" cy="923330"/>
          </a:xfrm>
          <a:solidFill>
            <a:srgbClr val="093703"/>
          </a:solidFill>
        </p:spPr>
        <p:txBody>
          <a:bodyPr/>
          <a:lstStyle/>
          <a:p>
            <a:pPr algn="ctr"/>
            <a:r>
              <a:rPr lang="it-IT" sz="6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SOSTANZIALI</a:t>
            </a:r>
            <a:endParaRPr lang="it-IT" sz="6000" kern="1200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15100"/>
            <a:ext cx="2103120" cy="276999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343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81001"/>
            <a:ext cx="2103120" cy="276999"/>
          </a:xfrm>
        </p:spPr>
        <p:txBody>
          <a:bodyPr/>
          <a:lstStyle/>
          <a:p>
            <a:r>
              <a:rPr lang="it-IT" dirty="0" smtClean="0"/>
              <a:t>29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686184"/>
            <a:ext cx="6902527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4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Regolamento Bruxelles I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3092689" y="1770604"/>
            <a:ext cx="5898911" cy="89415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2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avanti al Giudice del luogo in cui è domiciliato il datore di lavoro (i.e. ITALIA)</a:t>
            </a:r>
          </a:p>
          <a:p>
            <a:pPr algn="r"/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art. 21, comma 1, </a:t>
            </a:r>
            <a:r>
              <a:rPr lang="it-IT" sz="1800" spc="-5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a), Regolamento Bruxelles I</a:t>
            </a:r>
            <a:endParaRPr lang="it-IT" sz="18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152400" y="2888989"/>
            <a:ext cx="2362200" cy="1538883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LAVORATORE DISTACCATO IN PAESE UE O EXTRA UE PUÒ CHIAMARE IN CAUSA IL DATORE DI LAVORO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133493" y="2888989"/>
            <a:ext cx="5858107" cy="120032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2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avanti al Giudice del luogo in cui il lavoratore svolge (o svolgeva da ultimo) abitualmente la propria attività (i.e. ITALIA)</a:t>
            </a:r>
          </a:p>
          <a:p>
            <a:pPr algn="r"/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art. 21, comma 1, </a:t>
            </a:r>
            <a:r>
              <a:rPr lang="it-IT" sz="1800" spc="-5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b), Regolamento Bruxelles I</a:t>
            </a:r>
            <a:endParaRPr lang="it-IT" sz="18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egnaposto testo 2"/>
          <p:cNvSpPr txBox="1">
            <a:spLocks/>
          </p:cNvSpPr>
          <p:nvPr/>
        </p:nvSpPr>
        <p:spPr>
          <a:xfrm>
            <a:off x="3092689" y="4118512"/>
            <a:ext cx="5898911" cy="150810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il lavoratore NON SVOLGE (O NON HA SVOLTO) ABITUALMENTE LA PROPRIA ATTIVITÀ IN UN SOLO PAESE, davanti al Giudice del luogo in cui è (o era) situata la sede di assunzione (i.e. ITALIA)</a:t>
            </a:r>
          </a:p>
          <a:p>
            <a:pPr algn="r"/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art. 21, comma 1, </a:t>
            </a:r>
            <a:r>
              <a:rPr lang="it-IT" sz="1800" spc="-5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</a:t>
            </a:r>
            <a:r>
              <a:rPr lang="it-IT" sz="18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b), Regolamento Bruxelles I</a:t>
            </a:r>
            <a:endParaRPr lang="it-IT" sz="18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ccia in giù 17"/>
          <p:cNvSpPr/>
          <p:nvPr/>
        </p:nvSpPr>
        <p:spPr>
          <a:xfrm rot="16200000">
            <a:off x="2632581" y="3231925"/>
            <a:ext cx="411738" cy="508478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 rot="18139576">
            <a:off x="2656909" y="4174188"/>
            <a:ext cx="411738" cy="508478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 rot="13775052">
            <a:off x="2637858" y="2395122"/>
            <a:ext cx="411738" cy="508478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7848600" y="63091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81001"/>
            <a:ext cx="2103120" cy="276999"/>
          </a:xfrm>
        </p:spPr>
        <p:txBody>
          <a:bodyPr/>
          <a:lstStyle/>
          <a:p>
            <a:r>
              <a:rPr lang="it-IT" dirty="0" smtClean="0"/>
              <a:t>30</a:t>
            </a:r>
          </a:p>
        </p:txBody>
      </p:sp>
      <p:sp>
        <p:nvSpPr>
          <p:cNvPr id="14" name="Segnaposto testo 2"/>
          <p:cNvSpPr txBox="1">
            <a:spLocks/>
          </p:cNvSpPr>
          <p:nvPr/>
        </p:nvSpPr>
        <p:spPr>
          <a:xfrm>
            <a:off x="3539490" y="2286000"/>
            <a:ext cx="5375910" cy="400109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davanti al Giudice del luogo del distacco per far valere il diritto alle condizioni di lavoro e di occupazione garantiti dall’art. 3, comma 1, Direttiva </a:t>
            </a:r>
            <a:r>
              <a:rPr lang="it-IT" alt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96/71/CE (c.d. </a:t>
            </a:r>
            <a:r>
              <a:rPr lang="it-IT" sz="2600" i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imperative di protezione </a:t>
            </a:r>
            <a:r>
              <a:rPr lang="it-IT" sz="2600" i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 </a:t>
            </a:r>
            <a:r>
              <a:rPr lang="it-IT" sz="2600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it-IT" sz="2600" i="1" spc="-5" dirty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di applicazione </a:t>
            </a:r>
            <a:r>
              <a:rPr lang="it-IT" sz="2600" i="1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necessaria</a:t>
            </a:r>
            <a:r>
              <a:rPr lang="it-IT" sz="26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art. 6, comma 1, Direttiva </a:t>
            </a:r>
            <a:r>
              <a:rPr lang="it-IT" alt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96/71/CE e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art. </a:t>
            </a:r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11, comma 1, 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Direttiva </a:t>
            </a:r>
            <a:r>
              <a:rPr lang="it-IT" alt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2014/67/UE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686184"/>
            <a:ext cx="690252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4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Direttive </a:t>
            </a:r>
            <a:r>
              <a:rPr lang="it-IT" altLang="it-IT" sz="4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96/71/CE e 2014/67/UE</a:t>
            </a:r>
            <a:r>
              <a:rPr lang="it-IT" sz="4000" spc="-5" dirty="0" smtClean="0">
                <a:solidFill>
                  <a:srgbClr val="0937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endParaRPr lang="it-IT" sz="4000" kern="1200" spc="-5" dirty="0">
              <a:solidFill>
                <a:srgbClr val="093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228600" y="3352801"/>
            <a:ext cx="2438400" cy="1550818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LAVORATORE DISTACCATO IN PAESE UE PUÒ CHIAMARE IN CAUSA IL DATORE DI LAVORO </a:t>
            </a:r>
            <a:r>
              <a:rPr lang="it-IT" sz="20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</a:t>
            </a:r>
          </a:p>
        </p:txBody>
      </p:sp>
      <p:sp>
        <p:nvSpPr>
          <p:cNvPr id="10" name="Freccia in giù 9"/>
          <p:cNvSpPr/>
          <p:nvPr/>
        </p:nvSpPr>
        <p:spPr>
          <a:xfrm rot="16200000">
            <a:off x="2897376" y="3879937"/>
            <a:ext cx="411738" cy="508478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365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040880" y="6581001"/>
            <a:ext cx="2103120" cy="276999"/>
          </a:xfrm>
        </p:spPr>
        <p:txBody>
          <a:bodyPr/>
          <a:lstStyle/>
          <a:p>
            <a:r>
              <a:rPr lang="it-IT" dirty="0" smtClean="0"/>
              <a:t>31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686184"/>
            <a:ext cx="6902527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just"/>
            <a:r>
              <a:rPr lang="it-IT" sz="54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In sintesi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0" y="3736962"/>
            <a:ext cx="2514600" cy="307777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GIUDICE COMPETENTE</a:t>
            </a:r>
            <a:endParaRPr lang="it-IT" sz="20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3200400" y="1799951"/>
            <a:ext cx="5791200" cy="1538883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GIUDICE ITALIANO è sicuramente competente sia in caso di distacco UE che di distacco Extra UE perché giudice del luogo in cui è domiciliato il datore di lavoro</a:t>
            </a:r>
          </a:p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e/o giudice del luogo di svolgimento abituale dell’attività e/o giudice del luogo di assunzione</a:t>
            </a:r>
            <a:endParaRPr lang="it-IT" sz="20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3157459" y="3563658"/>
            <a:ext cx="5834141" cy="923330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caso di distacco UE, e </a:t>
            </a:r>
            <a:r>
              <a:rPr lang="it-IT" sz="2000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alcune materie, è competente ANCHE il GIUDICE del PAESE UE DI DESTINAZIONE perché giudice del luogo di distacco</a:t>
            </a:r>
            <a:endParaRPr lang="it-IT" sz="20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testo 2"/>
          <p:cNvSpPr txBox="1">
            <a:spLocks/>
          </p:cNvSpPr>
          <p:nvPr/>
        </p:nvSpPr>
        <p:spPr>
          <a:xfrm>
            <a:off x="3200400" y="4821198"/>
            <a:ext cx="5791200" cy="1534979"/>
          </a:xfrm>
          <a:prstGeom prst="rect">
            <a:avLst/>
          </a:prstGeom>
          <a:solidFill>
            <a:srgbClr val="093703"/>
          </a:solidFill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in caso di distacco Extra UE potrebbe concorrere la competenza del GIUDICE del PAESE EXTRA UE DI DESTINAZIONE (su tutte o su alcune materie) sulla base di convenzioni bilaterali e/o del diritto internazionale processuale di tale paese</a:t>
            </a:r>
            <a:endParaRPr lang="it-IT" sz="20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ccia in giù 9"/>
          <p:cNvSpPr/>
          <p:nvPr/>
        </p:nvSpPr>
        <p:spPr>
          <a:xfrm rot="16200000">
            <a:off x="2680321" y="3707702"/>
            <a:ext cx="411738" cy="508478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13796999">
            <a:off x="2620946" y="2763361"/>
            <a:ext cx="411738" cy="882433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 rot="18719228">
            <a:off x="2588028" y="4292247"/>
            <a:ext cx="411738" cy="983222"/>
          </a:xfrm>
          <a:prstGeom prst="downArrow">
            <a:avLst/>
          </a:prstGeom>
          <a:solidFill>
            <a:srgbClr val="FF0000"/>
          </a:solidFill>
          <a:ln>
            <a:solidFill>
              <a:srgbClr val="093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9051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743200"/>
            <a:ext cx="9141968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</a:t>
            </a:r>
            <a:r>
              <a:rPr sz="4400" spc="-8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</a:t>
            </a:r>
            <a:r>
              <a:rPr sz="4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azie</a:t>
            </a:r>
            <a:r>
              <a:rPr sz="4400" spc="-1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per </a:t>
            </a:r>
            <a:r>
              <a:rPr sz="4400" spc="-1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</a:t>
            </a:r>
            <a:r>
              <a:rPr sz="4400" spc="-32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’</a:t>
            </a:r>
            <a:r>
              <a:rPr sz="4400" spc="-4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</a:t>
            </a:r>
            <a:r>
              <a:rPr sz="4400" spc="-6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</a:t>
            </a:r>
            <a:r>
              <a:rPr sz="4400" spc="-5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</a:t>
            </a:r>
            <a:r>
              <a:rPr sz="4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enzione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0" y="4648200"/>
            <a:ext cx="4114801" cy="1923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spc="-70" dirty="0">
                <a:solidFill>
                  <a:srgbClr val="003300"/>
                </a:solidFill>
                <a:cs typeface="Calibri"/>
              </a:rPr>
              <a:t>A</a:t>
            </a:r>
            <a:r>
              <a:rPr lang="it-IT" sz="2400" spc="20" dirty="0">
                <a:solidFill>
                  <a:srgbClr val="003300"/>
                </a:solidFill>
                <a:cs typeface="Calibri"/>
              </a:rPr>
              <a:t>v</a:t>
            </a:r>
            <a:r>
              <a:rPr lang="it-IT" sz="2400" spc="-260" dirty="0">
                <a:solidFill>
                  <a:srgbClr val="003300"/>
                </a:solidFill>
                <a:cs typeface="Calibri"/>
              </a:rPr>
              <a:t>v</a:t>
            </a:r>
            <a:r>
              <a:rPr lang="it-IT" sz="2400" dirty="0">
                <a:solidFill>
                  <a:srgbClr val="003300"/>
                </a:solidFill>
                <a:cs typeface="Calibri"/>
              </a:rPr>
              <a:t>. EDGARDO RATTI</a:t>
            </a:r>
          </a:p>
          <a:p>
            <a:pPr algn="ctr">
              <a:lnSpc>
                <a:spcPct val="100000"/>
              </a:lnSpc>
            </a:pPr>
            <a:r>
              <a:rPr lang="it-IT" sz="2400" b="1" i="1" dirty="0">
                <a:solidFill>
                  <a:srgbClr val="003300"/>
                </a:solidFill>
                <a:cs typeface="Calibri"/>
              </a:rPr>
              <a:t>Partner Responsabile Dipartimento Diritto del </a:t>
            </a:r>
            <a:r>
              <a:rPr lang="it-IT" sz="2400" b="1" i="1" dirty="0" smtClean="0">
                <a:solidFill>
                  <a:srgbClr val="003300"/>
                </a:solidFill>
                <a:cs typeface="Calibri"/>
              </a:rPr>
              <a:t>Lavoro</a:t>
            </a:r>
          </a:p>
          <a:p>
            <a:pPr algn="ctr">
              <a:lnSpc>
                <a:spcPct val="100000"/>
              </a:lnSpc>
            </a:pPr>
            <a:r>
              <a:rPr lang="it-IT" sz="2400" b="1" i="1" dirty="0" smtClean="0">
                <a:solidFill>
                  <a:srgbClr val="003300"/>
                </a:solidFill>
                <a:cs typeface="Calibri"/>
              </a:rPr>
              <a:t>Studio Trevisan &amp; Cuonzo</a:t>
            </a:r>
            <a:endParaRPr lang="it-IT" sz="2400" b="1" i="1" dirty="0">
              <a:solidFill>
                <a:srgbClr val="003300"/>
              </a:solidFill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lang="it-IT" sz="2400" dirty="0">
                <a:solidFill>
                  <a:srgbClr val="003300"/>
                </a:solidFill>
                <a:cs typeface="Calibri"/>
                <a:hlinkClick r:id="rId3"/>
              </a:rPr>
              <a:t>eratti@t</a:t>
            </a:r>
            <a:r>
              <a:rPr lang="it-IT" sz="2400" spc="-40" dirty="0">
                <a:solidFill>
                  <a:srgbClr val="003300"/>
                </a:solidFill>
                <a:cs typeface="Calibri"/>
                <a:hlinkClick r:id="rId3"/>
              </a:rPr>
              <a:t>r</a:t>
            </a:r>
            <a:r>
              <a:rPr lang="it-IT" sz="2400" spc="-15" dirty="0">
                <a:solidFill>
                  <a:srgbClr val="003300"/>
                </a:solidFill>
                <a:cs typeface="Calibri"/>
                <a:hlinkClick r:id="rId3"/>
              </a:rPr>
              <a:t>e</a:t>
            </a:r>
            <a:r>
              <a:rPr lang="it-IT" sz="2400" spc="-30" dirty="0">
                <a:solidFill>
                  <a:srgbClr val="003300"/>
                </a:solidFill>
                <a:cs typeface="Calibri"/>
                <a:hlinkClick r:id="rId3"/>
              </a:rPr>
              <a:t>v</a:t>
            </a:r>
            <a:r>
              <a:rPr lang="it-IT" sz="2400" dirty="0">
                <a:solidFill>
                  <a:srgbClr val="003300"/>
                </a:solidFill>
                <a:cs typeface="Calibri"/>
                <a:hlinkClick r:id="rId3"/>
              </a:rPr>
              <a:t>isancuon</a:t>
            </a:r>
            <a:r>
              <a:rPr lang="it-IT" sz="2400" spc="-65" dirty="0">
                <a:solidFill>
                  <a:srgbClr val="003300"/>
                </a:solidFill>
                <a:cs typeface="Calibri"/>
                <a:hlinkClick r:id="rId3"/>
              </a:rPr>
              <a:t>z</a:t>
            </a:r>
            <a:r>
              <a:rPr lang="it-IT" sz="2400" spc="-5" dirty="0">
                <a:solidFill>
                  <a:srgbClr val="003300"/>
                </a:solidFill>
                <a:cs typeface="Calibri"/>
                <a:hlinkClick r:id="rId3"/>
              </a:rPr>
              <a:t>o</a:t>
            </a:r>
            <a:r>
              <a:rPr lang="it-IT" sz="2400" spc="-15" dirty="0">
                <a:solidFill>
                  <a:srgbClr val="003300"/>
                </a:solidFill>
                <a:cs typeface="Calibri"/>
                <a:hlinkClick r:id="rId3"/>
              </a:rPr>
              <a:t>.</a:t>
            </a:r>
            <a:r>
              <a:rPr lang="it-IT" sz="2400" spc="-35" dirty="0">
                <a:solidFill>
                  <a:srgbClr val="003300"/>
                </a:solidFill>
                <a:cs typeface="Calibri"/>
                <a:hlinkClick r:id="rId3"/>
              </a:rPr>
              <a:t>c</a:t>
            </a:r>
            <a:r>
              <a:rPr lang="it-IT" sz="2400" spc="-5" dirty="0">
                <a:solidFill>
                  <a:srgbClr val="003300"/>
                </a:solidFill>
                <a:cs typeface="Calibri"/>
                <a:hlinkClick r:id="rId3"/>
              </a:rPr>
              <a:t>om</a:t>
            </a:r>
            <a:endParaRPr lang="it-IT" sz="2400" dirty="0">
              <a:solidFill>
                <a:srgbClr val="003300"/>
              </a:solidFill>
              <a:cs typeface="Calibri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>
          <a:xfrm>
            <a:off x="7038848" y="6529736"/>
            <a:ext cx="2103120" cy="276999"/>
          </a:xfrm>
        </p:spPr>
        <p:txBody>
          <a:bodyPr/>
          <a:lstStyle/>
          <a:p>
            <a:r>
              <a:rPr lang="it-IT" dirty="0" smtClean="0"/>
              <a:t>32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727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3" y="685801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Definizione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412673" y="2286000"/>
            <a:ext cx="8426527" cy="3283802"/>
          </a:xfrm>
        </p:spPr>
        <p:txBody>
          <a:bodyPr/>
          <a:lstStyle/>
          <a:p>
            <a:pPr algn="just"/>
            <a:r>
              <a:rPr lang="it-IT" sz="3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it-IT" sz="3600" i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distacco si configura quando un datore di lavoro, per </a:t>
            </a:r>
            <a:r>
              <a:rPr lang="it-IT" sz="3600" b="1" i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soddisfare un proprio interesse</a:t>
            </a:r>
            <a:r>
              <a:rPr lang="it-IT" sz="3600" i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pone </a:t>
            </a:r>
            <a:r>
              <a:rPr lang="it-IT" sz="3600" b="1" i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temporaneamente</a:t>
            </a:r>
            <a:r>
              <a:rPr lang="it-IT" sz="3600" i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uno o più lavoratori </a:t>
            </a:r>
            <a:r>
              <a:rPr lang="it-IT" sz="3600" b="1" i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disposizione </a:t>
            </a:r>
            <a:r>
              <a:rPr lang="it-IT" sz="3600" i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altro soggetto per l’esecuzione di una determinata attività lavorativa</a:t>
            </a:r>
            <a:r>
              <a:rPr lang="it-IT" sz="3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r"/>
            <a:r>
              <a:rPr lang="it-IT" kern="1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fr. art</a:t>
            </a:r>
            <a:r>
              <a:rPr lang="it-IT" kern="1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30, </a:t>
            </a:r>
            <a:r>
              <a:rPr lang="it-IT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 1, </a:t>
            </a:r>
            <a:r>
              <a:rPr lang="it-IT" kern="1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it-IT" kern="1200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Lgs</a:t>
            </a:r>
            <a:r>
              <a:rPr lang="it-IT" kern="1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276/2003</a:t>
            </a:r>
            <a:endParaRPr lang="it-IT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18615" y="6515100"/>
            <a:ext cx="2103120" cy="276999"/>
          </a:xfrm>
        </p:spPr>
        <p:txBody>
          <a:bodyPr/>
          <a:lstStyle/>
          <a:p>
            <a:r>
              <a:rPr lang="it-IT" dirty="0" smtClean="0"/>
              <a:t>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3" y="685801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Requisiti essenziali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152400" y="1752600"/>
            <a:ext cx="8915400" cy="4955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distacco richiede, dunque, la contemporanea presenza dei seguenti requisiti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 del distaccante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inteso come interesse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specifico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rilevante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concreto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persistente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tutta la durata del distacco che «</a:t>
            </a:r>
            <a:r>
              <a:rPr lang="it-IT" sz="2600" i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coincida con quello della mera somministrazione di lavoro altrui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Circ. Min. Lav. </a:t>
            </a:r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3/2004</a:t>
            </a:r>
          </a:p>
          <a:p>
            <a:pPr algn="just">
              <a:buClr>
                <a:srgbClr val="FF0000"/>
              </a:buClr>
            </a:pPr>
            <a:endParaRPr lang="it-IT" sz="10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temporaneità del distacco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intesa come «</a:t>
            </a:r>
            <a:r>
              <a:rPr lang="it-IT" sz="2600" i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definitività, indipendentemente dall’entità della durata del periodo di distacco, fermo restando che tale durata sia funzionale alla persistenza dell’interesse del distaccante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Circ. Min. Lav. 3/2004 </a:t>
            </a:r>
            <a:endParaRPr lang="it-IT" sz="26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40880" y="6550521"/>
            <a:ext cx="2103120" cy="276999"/>
          </a:xfrm>
        </p:spPr>
        <p:txBody>
          <a:bodyPr/>
          <a:lstStyle/>
          <a:p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558314" y="6419223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20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3" y="685801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Requisiti essenziali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-24442" y="1981200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aziende distaccante e </a:t>
            </a:r>
            <a:r>
              <a:rPr lang="it-IT" sz="2600" spc="-5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distaccataria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hanno sottoscritto un </a:t>
            </a:r>
            <a:r>
              <a:rPr lang="it-IT" sz="2600" b="1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contratto di rete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600" u="sng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l’interesse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sorge automaticamente in forza dell’operare della </a:t>
            </a:r>
            <a:r>
              <a:rPr lang="it-IT" sz="2600" u="sng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</a:t>
            </a:r>
            <a:endParaRPr lang="it-IT" sz="26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art. 30, comma </a:t>
            </a:r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</a:t>
            </a:r>
            <a:r>
              <a:rPr lang="it-IT" sz="2600" i="1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</a:t>
            </a:r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it-IT" sz="2600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Lgs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276/2003</a:t>
            </a:r>
          </a:p>
          <a:p>
            <a:pPr algn="just"/>
            <a:endParaRPr lang="it-IT" sz="26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sz="2600" spc="-5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600" b="1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 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Nell’ipotesi di </a:t>
            </a:r>
            <a:r>
              <a:rPr lang="it-IT" sz="2600" b="1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distacco infragruppo</a:t>
            </a:r>
            <a:r>
              <a:rPr lang="it-IT" sz="26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 ritiene che </a:t>
            </a:r>
            <a:r>
              <a:rPr lang="it-IT" sz="2600" u="sng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l’interesse risponda ad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reale esigenza di imprenditorialit</a:t>
            </a:r>
            <a:r>
              <a:rPr lang="it-IT" sz="26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volta a razionalizzare, equilibrandole, </a:t>
            </a:r>
            <a:r>
              <a:rPr lang="it-IT" sz="2600" u="sng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forme di sviluppo per tutte le aziende che fanno parte del </a:t>
            </a:r>
            <a:r>
              <a:rPr lang="it-IT" sz="2600" u="sng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</a:t>
            </a:r>
            <a:endParaRPr lang="it-IT" sz="26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</a:t>
            </a:r>
            <a:r>
              <a:rPr lang="it-IT" sz="2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Circ. Min. Lav. </a:t>
            </a:r>
            <a:r>
              <a:rPr lang="it-IT" sz="26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3/2004</a:t>
            </a:r>
            <a:endParaRPr lang="it-IT" sz="2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>
          <a:xfrm>
            <a:off x="7016438" y="6515100"/>
            <a:ext cx="2103120" cy="276999"/>
          </a:xfrm>
        </p:spPr>
        <p:txBody>
          <a:bodyPr/>
          <a:lstStyle/>
          <a:p>
            <a:r>
              <a:rPr lang="it-IT" dirty="0" smtClean="0"/>
              <a:t>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456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3" y="685801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Requisiti eventuali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76201" y="2133600"/>
            <a:ext cx="8915400" cy="3600986"/>
          </a:xfrm>
        </p:spPr>
        <p:txBody>
          <a:bodyPr/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b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consenso</a:t>
            </a:r>
            <a:r>
              <a:rPr lang="it-IT" sz="2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600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lavoratore </a:t>
            </a:r>
            <a:r>
              <a:rPr lang="it-IT" sz="2600" u="sng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caso di distacco che comporti il mutamento di </a:t>
            </a:r>
            <a:r>
              <a:rPr lang="it-IT" sz="2600" u="sng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mansioni</a:t>
            </a:r>
            <a:r>
              <a:rPr lang="it-IT" sz="2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Clr>
                <a:srgbClr val="FF0000"/>
              </a:buClr>
            </a:pPr>
            <a:endParaRPr lang="it-IT" sz="2600" kern="12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600" kern="12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b="1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comprovate </a:t>
            </a:r>
            <a:r>
              <a:rPr lang="it-IT" sz="2600" b="1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ragioni tecniche, organizzative, produttive o sostitutive </a:t>
            </a:r>
            <a:r>
              <a:rPr lang="it-IT" sz="2600" u="sng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caso di distacco che comporti trasferimento ad </a:t>
            </a:r>
            <a:r>
              <a:rPr lang="it-IT" sz="2600" u="sng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un’unità </a:t>
            </a:r>
            <a:r>
              <a:rPr lang="it-IT" sz="2600" u="sng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produttiva a più di 50 km da quella in cui il lavoratore è </a:t>
            </a:r>
            <a:r>
              <a:rPr lang="it-IT" sz="2600" u="sng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adibito</a:t>
            </a:r>
            <a:endParaRPr lang="it-IT" sz="2600" kern="12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2600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cfr. </a:t>
            </a:r>
            <a:r>
              <a:rPr lang="it-IT" sz="2600" kern="1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600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rt. 30, comma 3, D. </a:t>
            </a:r>
            <a:r>
              <a:rPr lang="it-IT" sz="2600" kern="1200" spc="-5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Lgs</a:t>
            </a:r>
            <a:r>
              <a:rPr lang="it-IT" sz="2600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276/2003</a:t>
            </a:r>
            <a:endParaRPr lang="it-IT" sz="26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18615" y="6515100"/>
            <a:ext cx="2103120" cy="276999"/>
          </a:xfrm>
        </p:spPr>
        <p:txBody>
          <a:bodyPr/>
          <a:lstStyle/>
          <a:p>
            <a:r>
              <a:rPr lang="it-IT" dirty="0" smtClean="0"/>
              <a:t>6</a:t>
            </a:r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7848600" y="6236582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5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3" y="685801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Requisiti eventuali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>
          <a:xfrm>
            <a:off x="228600" y="2133599"/>
            <a:ext cx="8763000" cy="3342555"/>
          </a:xfrm>
        </p:spPr>
        <p:txBody>
          <a:bodyPr/>
          <a:lstStyle/>
          <a:p>
            <a:pPr algn="just">
              <a:buClr>
                <a:srgbClr val="FF0000"/>
              </a:buClr>
            </a:pPr>
            <a:r>
              <a:rPr lang="it-IT" sz="2600" b="1" kern="1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 </a:t>
            </a:r>
            <a:r>
              <a:rPr lang="it-IT" sz="2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distacco all’estero spesso comporta un trasferimento a più di 50 km, sicché dovranno sussistere </a:t>
            </a:r>
            <a:r>
              <a:rPr lang="it-IT" sz="2600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ragioni tecniche, organizzative, produttive o </a:t>
            </a:r>
            <a:r>
              <a:rPr lang="it-IT" sz="2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sostitutive; tuttavia, se non mutano le mansioni, la legge non richiede il consenso.</a:t>
            </a:r>
          </a:p>
          <a:p>
            <a:pPr algn="just">
              <a:buClr>
                <a:srgbClr val="FF0000"/>
              </a:buClr>
            </a:pPr>
            <a:endParaRPr lang="it-IT" sz="2600" b="1" kern="1200" spc="-5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Clr>
                <a:srgbClr val="FF0000"/>
              </a:buClr>
            </a:pPr>
            <a:r>
              <a:rPr lang="it-IT" sz="2600" b="1" kern="12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 </a:t>
            </a:r>
            <a:r>
              <a:rPr lang="it-IT" sz="2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consenso può essere tuttavia richiesto dalla </a:t>
            </a:r>
            <a:r>
              <a:rPr lang="it-IT" sz="2600" kern="1200" spc="-5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contrattazione collettiva (i.e. CCNL </a:t>
            </a:r>
            <a:r>
              <a:rPr lang="it-IT" sz="26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Edilizia, il quale lo richiede in ogni caso, anche nell’ipotesi di distacco nazionale)</a:t>
            </a:r>
            <a:endParaRPr lang="it-IT" sz="26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>
          <a:xfrm>
            <a:off x="7018615" y="6515100"/>
            <a:ext cx="2103120" cy="276999"/>
          </a:xfrm>
        </p:spPr>
        <p:txBody>
          <a:bodyPr/>
          <a:lstStyle/>
          <a:p>
            <a:r>
              <a:rPr lang="it-IT" dirty="0" smtClean="0"/>
              <a:t>7</a:t>
            </a:r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108521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3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2672" y="691633"/>
            <a:ext cx="8274127" cy="830997"/>
          </a:xfrm>
        </p:spPr>
        <p:txBody>
          <a:bodyPr/>
          <a:lstStyle/>
          <a:p>
            <a:pPr algn="just"/>
            <a:r>
              <a:rPr lang="it-IT" sz="5400" kern="1200" spc="-5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Peculiarità</a:t>
            </a:r>
            <a:endParaRPr lang="it-IT" sz="5400" kern="1200" spc="-5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7848600" y="6139692"/>
            <a:ext cx="1143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r"/>
            <a:r>
              <a:rPr lang="it-IT" sz="2400" i="1" kern="1200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Segue…</a:t>
            </a:r>
            <a:endParaRPr lang="it-IT" sz="2400" i="1" kern="12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2400" y="2743200"/>
            <a:ext cx="8839200" cy="2131353"/>
          </a:xfrm>
          <a:prstGeom prst="rect">
            <a:avLst/>
          </a:prstGeom>
          <a:solidFill>
            <a:srgbClr val="093703"/>
          </a:solidFill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it-IT" sz="26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DISSOCIAZIONE TRA SOGGETTO TITOLARE DEL RAPPORTO </a:t>
            </a:r>
            <a:r>
              <a:rPr lang="it-IT" sz="26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(DISTACCANTE</a:t>
            </a:r>
            <a:r>
              <a:rPr lang="it-IT" sz="26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 </a:t>
            </a:r>
            <a:r>
              <a:rPr lang="it-IT" sz="26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- CHE RIMANE RESPONSABILE DEL TRATTAMENTO ECONOMICO E NORMATIVO A FAVORE DEL LAVORATORE - </a:t>
            </a:r>
            <a:r>
              <a:rPr lang="it-IT" sz="2600" b="1" spc="-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 SOGGETTO CHE USUFRUISCE DELLA PRESTAZIONE (DISTACCATARIO)</a:t>
            </a:r>
            <a:endParaRPr lang="it-IT" sz="2600" b="1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>
          <a:xfrm>
            <a:off x="7040880" y="6489974"/>
            <a:ext cx="2103120" cy="276999"/>
          </a:xfrm>
        </p:spPr>
        <p:txBody>
          <a:bodyPr/>
          <a:lstStyle/>
          <a:p>
            <a:r>
              <a:rPr lang="it-IT" dirty="0" smtClean="0"/>
              <a:t>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39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13653</TotalTime>
  <Words>2487</Words>
  <Application>Microsoft Office PowerPoint</Application>
  <PresentationFormat>Presentazione su schermo (4:3)</PresentationFormat>
  <Paragraphs>268</Paragraphs>
  <Slides>33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Office Theme</vt:lpstr>
      <vt:lpstr>Diapositiva 1</vt:lpstr>
      <vt:lpstr>Il programma del seminario</vt:lpstr>
      <vt:lpstr>Diapositiva 3</vt:lpstr>
      <vt:lpstr>Definizione</vt:lpstr>
      <vt:lpstr>Requisiti essenziali</vt:lpstr>
      <vt:lpstr>Requisiti essenziali</vt:lpstr>
      <vt:lpstr>Requisiti eventuali</vt:lpstr>
      <vt:lpstr>Requisiti eventuali</vt:lpstr>
      <vt:lpstr>Peculiarità</vt:lpstr>
      <vt:lpstr>Peculiarità</vt:lpstr>
      <vt:lpstr>Da non confondere</vt:lpstr>
      <vt:lpstr>Diapositiva 12</vt:lpstr>
      <vt:lpstr>Distacco internazionale</vt:lpstr>
      <vt:lpstr>Distacco internazionale</vt:lpstr>
      <vt:lpstr>Diapositiva 15</vt:lpstr>
      <vt:lpstr>Diapositiva 16</vt:lpstr>
      <vt:lpstr>Diapositiva 17</vt:lpstr>
      <vt:lpstr>Diapositiva 18</vt:lpstr>
      <vt:lpstr>Diapositiva 19</vt:lpstr>
      <vt:lpstr>Accordo di distacco tra distaccante e distaccatario</vt:lpstr>
      <vt:lpstr>Accordo di distacco tra distaccante e distaccatario</vt:lpstr>
      <vt:lpstr>Accordo di distacco tra distaccante e distaccatario</vt:lpstr>
      <vt:lpstr>Lettera di distacco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rights enforcement in Italy</dc:title>
  <dc:creator>Federico Aloisi</dc:creator>
  <cp:lastModifiedBy>Bossi Giuliana</cp:lastModifiedBy>
  <cp:revision>386</cp:revision>
  <cp:lastPrinted>2017-03-28T10:09:38Z</cp:lastPrinted>
  <dcterms:created xsi:type="dcterms:W3CDTF">2016-11-08T16:32:28Z</dcterms:created>
  <dcterms:modified xsi:type="dcterms:W3CDTF">2017-05-26T08:41:45Z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2016-02-12T00:00:00Z</vt:filetime>
  </property>
  <property fmtid="{D5CDD505-2E9C-101B-9397-08002B2CF9AE}" pid="3" name="LastSaved">
    <vt:filetime>2016-11-08T00:00:00Z</vt:filetime>
  </property>
</Properties>
</file>