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E6809-649F-48BE-8F5A-835EBBE78106}" type="datetimeFigureOut">
              <a:rPr lang="it-IT" smtClean="0"/>
              <a:pPr/>
              <a:t>30/11/2015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3453-BDE9-4BC4-8EF4-74B301B58DF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7962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13453-BDE9-4BC4-8EF4-74B301B58DF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941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13453-BDE9-4BC4-8EF4-74B301B58DF2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3301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13453-BDE9-4BC4-8EF4-74B301B58DF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9921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13453-BDE9-4BC4-8EF4-74B301B58DF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34442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13453-BDE9-4BC4-8EF4-74B301B58DF2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5787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11/30/2015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11/30/2015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11/30/2015</a:t>
            </a:fld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11/30/2015</a:t>
            </a:fld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11/30/2015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Contratto di lavoro a tempo parziale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Artt. 4 – 12 D. </a:t>
            </a:r>
            <a:r>
              <a:rPr lang="it-IT" dirty="0" err="1" smtClean="0"/>
              <a:t>Lgs</a:t>
            </a:r>
            <a:r>
              <a:rPr lang="it-IT" dirty="0" smtClean="0"/>
              <a:t>. 81/2015</a:t>
            </a:r>
          </a:p>
          <a:p>
            <a:pPr algn="ctr"/>
            <a:r>
              <a:rPr lang="it-IT" dirty="0" smtClean="0"/>
              <a:t>(Sostituito integralmente il D. </a:t>
            </a:r>
            <a:r>
              <a:rPr lang="it-IT" dirty="0" err="1" smtClean="0"/>
              <a:t>Lgs</a:t>
            </a:r>
            <a:r>
              <a:rPr lang="it-IT" dirty="0" smtClean="0"/>
              <a:t>. 61/2000)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Definizione e contrattazione collettiva (art. 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Superate le definizioni di part time orizzontale, verticale e misto;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La nuova disciplina abilita alla stipula dei contratti collettivi aziendali anche:</a:t>
            </a:r>
          </a:p>
          <a:p>
            <a:pPr lvl="1"/>
            <a:r>
              <a:rPr lang="it-IT" dirty="0" smtClean="0"/>
              <a:t>Associazioni sindacali comparativamente più rappresentative sul piano nazionale;</a:t>
            </a:r>
          </a:p>
          <a:p>
            <a:pPr lvl="1"/>
            <a:r>
              <a:rPr lang="it-IT" dirty="0" smtClean="0"/>
              <a:t>Rappresentanze sindacali aziendali  se espressione delle associazioni sindacali comparativamente più rappresentative</a:t>
            </a:r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REQUISITI DEL CONTRATTO E ONERI </a:t>
            </a:r>
            <a:r>
              <a:rPr lang="it-IT" dirty="0" err="1" smtClean="0"/>
              <a:t>DI</a:t>
            </a:r>
            <a:r>
              <a:rPr lang="it-IT" dirty="0" smtClean="0"/>
              <a:t> COMUNICAZIONE (art. 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Rimane forma scritta </a:t>
            </a:r>
            <a:r>
              <a:rPr lang="it-IT" i="1" dirty="0" smtClean="0"/>
              <a:t>ad </a:t>
            </a:r>
            <a:r>
              <a:rPr lang="it-IT" i="1" dirty="0" err="1" smtClean="0"/>
              <a:t>probationem</a:t>
            </a:r>
            <a:r>
              <a:rPr lang="it-IT" i="1" dirty="0" smtClean="0"/>
              <a:t>;</a:t>
            </a:r>
          </a:p>
          <a:p>
            <a:r>
              <a:rPr lang="it-IT" dirty="0" smtClean="0"/>
              <a:t>Confermata necessità di “</a:t>
            </a:r>
            <a:r>
              <a:rPr lang="it-IT" i="1" dirty="0" smtClean="0"/>
              <a:t>indicare puntualmente durata […] e […] collocazione dell’orario di lavoro</a:t>
            </a:r>
            <a:r>
              <a:rPr lang="it-IT" dirty="0" smtClean="0"/>
              <a:t>”, ammettendo la possibilità di “</a:t>
            </a:r>
            <a:r>
              <a:rPr lang="it-IT" i="1" dirty="0" smtClean="0"/>
              <a:t>rinvio a turni programmati di lavoro articolati su fasce orarie prestabilite</a:t>
            </a:r>
            <a:r>
              <a:rPr lang="it-IT" dirty="0" smtClean="0"/>
              <a:t>” (recepite indicazioni giurisprudenziali); possibile determinazione di orario PER RELATIONEM mediante rinvio a schema di turni programmati (consigliabile allegato con  turnazione);</a:t>
            </a:r>
          </a:p>
          <a:p>
            <a:r>
              <a:rPr lang="it-IT" dirty="0" smtClean="0"/>
              <a:t>Cessa onere di comunicazione sull’andamento delle assunzioni a </a:t>
            </a:r>
            <a:r>
              <a:rPr lang="it-IT" dirty="0" err="1" smtClean="0"/>
              <a:t>p.t.</a:t>
            </a:r>
            <a:r>
              <a:rPr lang="it-IT" dirty="0" smtClean="0"/>
              <a:t>, tipologia e supplementare, alle rappresentanze sindacali costituite in azienda;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elementi di </a:t>
            </a:r>
            <a:r>
              <a:rPr lang="it-IT" dirty="0" err="1" smtClean="0"/>
              <a:t>flessibilita’</a:t>
            </a:r>
            <a:r>
              <a:rPr lang="it-IT" dirty="0" smtClean="0"/>
              <a:t> (art. 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Nuova nozione di SUPPLEMENTARE: non rileva distinzione tra le tipologie (anche per il </a:t>
            </a:r>
            <a:r>
              <a:rPr lang="it-IT" dirty="0" err="1" smtClean="0"/>
              <a:t>p.t.</a:t>
            </a:r>
            <a:r>
              <a:rPr lang="it-IT" dirty="0" smtClean="0"/>
              <a:t> verticale), ricomprende la prestazione resa oltre l’orario concordato tra le parti, anche in relazione alle giornate, alle settimane o ai mesi (ma entro i limiti dell’orario di lavoro di cui all’art. 3 D. </a:t>
            </a:r>
            <a:r>
              <a:rPr lang="it-IT" dirty="0" err="1" smtClean="0"/>
              <a:t>Lgs</a:t>
            </a:r>
            <a:r>
              <a:rPr lang="it-IT" dirty="0" smtClean="0"/>
              <a:t>. 66)</a:t>
            </a:r>
            <a:r>
              <a:rPr lang="it-IT" i="1" dirty="0" smtClean="0"/>
              <a:t>;</a:t>
            </a:r>
          </a:p>
          <a:p>
            <a:endParaRPr lang="it-IT" i="1" dirty="0" smtClean="0"/>
          </a:p>
          <a:p>
            <a:r>
              <a:rPr lang="it-IT" dirty="0" smtClean="0"/>
              <a:t>Superata la categoria delle “clausole flessibili”, ricompresa nelle “clausole elastiche”;</a:t>
            </a:r>
          </a:p>
          <a:p>
            <a:endParaRPr lang="it-IT" dirty="0" smtClean="0"/>
          </a:p>
          <a:p>
            <a:r>
              <a:rPr lang="it-IT" dirty="0" smtClean="0"/>
              <a:t>Non si determina, in linea di massima, una variazione alla disciplina contrattuale che dovrebbe risultare applicabile anche post-accorpamento.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Modalita’</a:t>
            </a:r>
            <a:r>
              <a:rPr lang="it-IT" dirty="0" smtClean="0"/>
              <a:t> e contrattazione collettiva (art. 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resta valida disciplina del </a:t>
            </a:r>
            <a:r>
              <a:rPr lang="it-IT" dirty="0" err="1" smtClean="0"/>
              <a:t>ccnl</a:t>
            </a:r>
            <a:r>
              <a:rPr lang="it-IT" dirty="0" smtClean="0"/>
              <a:t> se compatibile con la nuova disciplina legale;</a:t>
            </a:r>
          </a:p>
          <a:p>
            <a:r>
              <a:rPr lang="it-IT" dirty="0" smtClean="0"/>
              <a:t>Disciplina residuale del lavoro supplementare:</a:t>
            </a:r>
          </a:p>
          <a:p>
            <a:pPr lvl="1"/>
            <a:r>
              <a:rPr lang="it-IT" dirty="0" smtClean="0"/>
              <a:t>Limite massimo del 25% delle ore settimanali concordate;</a:t>
            </a:r>
          </a:p>
          <a:p>
            <a:pPr lvl="1"/>
            <a:r>
              <a:rPr lang="it-IT" dirty="0" smtClean="0"/>
              <a:t>Possibilità di rifiutare per comprovate esigenze lavorative, di salute, familiari o di formazione professionale;</a:t>
            </a:r>
          </a:p>
          <a:p>
            <a:pPr lvl="1"/>
            <a:r>
              <a:rPr lang="it-IT" dirty="0" smtClean="0"/>
              <a:t>Maggiorazione retributiva del 15% </a:t>
            </a:r>
            <a:r>
              <a:rPr lang="it-IT" dirty="0" err="1" smtClean="0"/>
              <a:t>retr</a:t>
            </a:r>
            <a:r>
              <a:rPr lang="it-IT" dirty="0" smtClean="0"/>
              <a:t>. oraria globale di fatto;</a:t>
            </a:r>
          </a:p>
          <a:p>
            <a:r>
              <a:rPr lang="it-IT" dirty="0" smtClean="0"/>
              <a:t>Clausole elastiche:</a:t>
            </a:r>
          </a:p>
          <a:p>
            <a:pPr lvl="1"/>
            <a:r>
              <a:rPr lang="it-IT" dirty="0" err="1" smtClean="0"/>
              <a:t>Pattuizione</a:t>
            </a:r>
            <a:r>
              <a:rPr lang="it-IT" dirty="0" smtClean="0"/>
              <a:t> per iscritto avanti a comm. Certificazione;</a:t>
            </a:r>
          </a:p>
          <a:p>
            <a:pPr lvl="1"/>
            <a:r>
              <a:rPr lang="it-IT" dirty="0" smtClean="0"/>
              <a:t>Facoltà di farsi assistere da un rappresentante dell’</a:t>
            </a:r>
            <a:r>
              <a:rPr lang="it-IT" dirty="0" err="1" smtClean="0"/>
              <a:t>ass</a:t>
            </a:r>
            <a:r>
              <a:rPr lang="it-IT" dirty="0" smtClean="0"/>
              <a:t>. </a:t>
            </a:r>
            <a:r>
              <a:rPr lang="it-IT" dirty="0" err="1" smtClean="0"/>
              <a:t>sind</a:t>
            </a:r>
            <a:r>
              <a:rPr lang="it-IT" dirty="0" smtClean="0"/>
              <a:t>., da un avvocato o da un consulente del lavoro;</a:t>
            </a:r>
          </a:p>
          <a:p>
            <a:pPr lvl="1"/>
            <a:r>
              <a:rPr lang="it-IT" dirty="0" smtClean="0"/>
              <a:t>Devono definire condizioni e modalità di utilizzo (2 </a:t>
            </a:r>
            <a:r>
              <a:rPr lang="it-IT" dirty="0" err="1" smtClean="0"/>
              <a:t>gg</a:t>
            </a:r>
            <a:r>
              <a:rPr lang="it-IT" dirty="0" smtClean="0"/>
              <a:t> di preavviso);</a:t>
            </a:r>
          </a:p>
          <a:p>
            <a:pPr lvl="1"/>
            <a:r>
              <a:rPr lang="it-IT" dirty="0" smtClean="0"/>
              <a:t>Max 25% della normale prestazione annua a tempo parziale;</a:t>
            </a:r>
          </a:p>
          <a:p>
            <a:pPr lvl="1"/>
            <a:r>
              <a:rPr lang="it-IT" dirty="0" smtClean="0"/>
              <a:t>Maggiorazione retributiva del 15% </a:t>
            </a:r>
            <a:r>
              <a:rPr lang="it-IT" dirty="0" err="1" smtClean="0"/>
              <a:t>retr</a:t>
            </a:r>
            <a:r>
              <a:rPr lang="it-IT" dirty="0" smtClean="0"/>
              <a:t>. oraria globale di fatto;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Principio di non discriminazione (art. 7), trasformazione (art. 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Semplificata la formulazione dei diritti soggetti ad equivalenza o riproporzionamento;</a:t>
            </a:r>
          </a:p>
          <a:p>
            <a:r>
              <a:rPr lang="it-IT" dirty="0" smtClean="0"/>
              <a:t>CCNL possono intervenire a disciplinare periodo di prova, preavviso di licenziamento o dimissioni e periodo di comporto;</a:t>
            </a:r>
          </a:p>
          <a:p>
            <a:r>
              <a:rPr lang="it-IT" dirty="0" smtClean="0"/>
              <a:t>Specificato il diritto alla trasformazione per il lavoratore per il caso di “gravi patologie cronico-degenerative ingravescenti e venuto meno il requisito della percentuale di invalidità al 100% per i casi di assistenza</a:t>
            </a:r>
          </a:p>
          <a:p>
            <a:r>
              <a:rPr lang="it-IT" dirty="0" smtClean="0"/>
              <a:t>Introdotto diritto a richiedere trasformazione a </a:t>
            </a:r>
            <a:r>
              <a:rPr lang="it-IT" dirty="0" err="1" smtClean="0"/>
              <a:t>p.t.</a:t>
            </a:r>
            <a:r>
              <a:rPr lang="it-IT" dirty="0" smtClean="0"/>
              <a:t> in luogo ed entro i limiti del congedo parentale ancora spettante:</a:t>
            </a:r>
          </a:p>
          <a:p>
            <a:pPr lvl="1"/>
            <a:r>
              <a:rPr lang="it-IT" dirty="0" smtClean="0"/>
              <a:t>Esercitabile una sola volta;</a:t>
            </a:r>
          </a:p>
          <a:p>
            <a:pPr lvl="1"/>
            <a:r>
              <a:rPr lang="it-IT" dirty="0" smtClean="0"/>
              <a:t>Il datore di lavoro deve darvi corso entro 15 </a:t>
            </a:r>
            <a:r>
              <a:rPr lang="it-IT" dirty="0" err="1" smtClean="0"/>
              <a:t>gg</a:t>
            </a:r>
            <a:r>
              <a:rPr lang="it-IT" dirty="0" smtClean="0"/>
              <a:t>;</a:t>
            </a:r>
          </a:p>
          <a:p>
            <a:pPr lvl="1"/>
            <a:r>
              <a:rPr lang="it-IT" dirty="0" smtClean="0"/>
              <a:t>Riduzione non superiore al 50%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542</Words>
  <Application>Microsoft Office PowerPoint</Application>
  <PresentationFormat>Presentazione su schermo (4:3)</PresentationFormat>
  <Paragraphs>44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Oriel</vt:lpstr>
      <vt:lpstr>Contratto di lavoro a tempo parziale</vt:lpstr>
      <vt:lpstr>Definizione e contrattazione collettiva (art. 4)</vt:lpstr>
      <vt:lpstr>REQUISITI DEL CONTRATTO E ONERI DI COMUNICAZIONE (art. 5)</vt:lpstr>
      <vt:lpstr>Gli elementi di flessibilita’ (art. 6)</vt:lpstr>
      <vt:lpstr>Modalita’ e contrattazione collettiva (art. 6)</vt:lpstr>
      <vt:lpstr>Principio di non discriminazione (art. 7), trasformazione (art. 8)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Contratto di lavoro a tempo parziale</dc:title>
  <dc:creator>ceriani</dc:creator>
  <cp:lastModifiedBy>bravo</cp:lastModifiedBy>
  <cp:revision>22</cp:revision>
  <dcterms:created xsi:type="dcterms:W3CDTF">2015-10-23T08:17:04Z</dcterms:created>
  <dcterms:modified xsi:type="dcterms:W3CDTF">2015-11-30T09:03:59Z</dcterms:modified>
</cp:coreProperties>
</file>