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61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134C54-98C8-4A0B-BA13-7494B93B253A}" type="datetimeFigureOut">
              <a:rPr lang="it-IT" smtClean="0"/>
              <a:pPr/>
              <a:t>30/11/2015</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2726E0-CE08-4A3B-B631-440156DDB87B}" type="slidenum">
              <a:rPr lang="it-IT" smtClean="0"/>
              <a:pPr/>
              <a:t>‹N›</a:t>
            </a:fld>
            <a:endParaRPr lang="it-IT"/>
          </a:p>
        </p:txBody>
      </p:sp>
    </p:spTree>
    <p:extLst>
      <p:ext uri="{BB962C8B-B14F-4D97-AF65-F5344CB8AC3E}">
        <p14:creationId xmlns="" xmlns:p14="http://schemas.microsoft.com/office/powerpoint/2010/main" val="2818289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171450" indent="-171450">
              <a:buFont typeface="Arial" pitchFamily="34" charset="0"/>
              <a:buChar char="•"/>
            </a:pPr>
            <a:endParaRPr lang="it-IT" dirty="0"/>
          </a:p>
        </p:txBody>
      </p:sp>
      <p:sp>
        <p:nvSpPr>
          <p:cNvPr id="4" name="Segnaposto numero diapositiva 3"/>
          <p:cNvSpPr>
            <a:spLocks noGrp="1"/>
          </p:cNvSpPr>
          <p:nvPr>
            <p:ph type="sldNum" sz="quarter" idx="10"/>
          </p:nvPr>
        </p:nvSpPr>
        <p:spPr/>
        <p:txBody>
          <a:bodyPr/>
          <a:lstStyle/>
          <a:p>
            <a:fld id="{592726E0-CE08-4A3B-B631-440156DDB87B}" type="slidenum">
              <a:rPr lang="it-IT" smtClean="0"/>
              <a:pPr/>
              <a:t>2</a:t>
            </a:fld>
            <a:endParaRPr lang="it-IT"/>
          </a:p>
        </p:txBody>
      </p:sp>
    </p:spTree>
    <p:extLst>
      <p:ext uri="{BB962C8B-B14F-4D97-AF65-F5344CB8AC3E}">
        <p14:creationId xmlns="" xmlns:p14="http://schemas.microsoft.com/office/powerpoint/2010/main" val="3222748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92726E0-CE08-4A3B-B631-440156DDB87B}" type="slidenum">
              <a:rPr lang="it-IT" smtClean="0"/>
              <a:pPr/>
              <a:t>3</a:t>
            </a:fld>
            <a:endParaRPr lang="it-IT"/>
          </a:p>
        </p:txBody>
      </p:sp>
    </p:spTree>
    <p:extLst>
      <p:ext uri="{BB962C8B-B14F-4D97-AF65-F5344CB8AC3E}">
        <p14:creationId xmlns="" xmlns:p14="http://schemas.microsoft.com/office/powerpoint/2010/main" val="700268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92726E0-CE08-4A3B-B631-440156DDB87B}" type="slidenum">
              <a:rPr lang="it-IT" smtClean="0"/>
              <a:pPr/>
              <a:t>5</a:t>
            </a:fld>
            <a:endParaRPr lang="it-IT"/>
          </a:p>
        </p:txBody>
      </p:sp>
    </p:spTree>
    <p:extLst>
      <p:ext uri="{BB962C8B-B14F-4D97-AF65-F5344CB8AC3E}">
        <p14:creationId xmlns="" xmlns:p14="http://schemas.microsoft.com/office/powerpoint/2010/main" val="473684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92726E0-CE08-4A3B-B631-440156DDB87B}" type="slidenum">
              <a:rPr lang="it-IT" smtClean="0"/>
              <a:pPr/>
              <a:t>7</a:t>
            </a:fld>
            <a:endParaRPr lang="it-IT"/>
          </a:p>
        </p:txBody>
      </p:sp>
    </p:spTree>
    <p:extLst>
      <p:ext uri="{BB962C8B-B14F-4D97-AF65-F5344CB8AC3E}">
        <p14:creationId xmlns="" xmlns:p14="http://schemas.microsoft.com/office/powerpoint/2010/main" val="2593224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92726E0-CE08-4A3B-B631-440156DDB87B}" type="slidenum">
              <a:rPr lang="it-IT" smtClean="0"/>
              <a:pPr/>
              <a:t>9</a:t>
            </a:fld>
            <a:endParaRPr lang="it-IT"/>
          </a:p>
        </p:txBody>
      </p:sp>
    </p:spTree>
    <p:extLst>
      <p:ext uri="{BB962C8B-B14F-4D97-AF65-F5344CB8AC3E}">
        <p14:creationId xmlns="" xmlns:p14="http://schemas.microsoft.com/office/powerpoint/2010/main" val="18721288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92726E0-CE08-4A3B-B631-440156DDB87B}" type="slidenum">
              <a:rPr lang="it-IT" smtClean="0"/>
              <a:pPr/>
              <a:t>10</a:t>
            </a:fld>
            <a:endParaRPr lang="it-IT"/>
          </a:p>
        </p:txBody>
      </p:sp>
    </p:spTree>
    <p:extLst>
      <p:ext uri="{BB962C8B-B14F-4D97-AF65-F5344CB8AC3E}">
        <p14:creationId xmlns="" xmlns:p14="http://schemas.microsoft.com/office/powerpoint/2010/main" val="4149612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1"/>
      </p:bgRef>
    </p:bg>
    <p:spTree>
      <p:nvGrpSpPr>
        <p:cNvPr id="1" name=""/>
        <p:cNvGrpSpPr/>
        <p:nvPr/>
      </p:nvGrpSpPr>
      <p:grpSpPr>
        <a:xfrm>
          <a:off x="0" y="0"/>
          <a:ext cx="0" cy="0"/>
          <a:chOff x="0" y="0"/>
          <a:chExt cx="0" cy="0"/>
        </a:xfrm>
      </p:grpSpPr>
      <p:sp>
        <p:nvSpPr>
          <p:cNvPr id="8" name="Titolo 7"/>
          <p:cNvSpPr>
            <a:spLocks noGrp="1"/>
          </p:cNvSpPr>
          <p:nvPr>
            <p:ph type="ctrTitle"/>
          </p:nvPr>
        </p:nvSpPr>
        <p:spPr>
          <a:xfrm>
            <a:off x="2286000" y="3124200"/>
            <a:ext cx="6172200" cy="1894362"/>
          </a:xfrm>
        </p:spPr>
        <p:txBody>
          <a:bodyPr/>
          <a:lstStyle>
            <a:lvl1pPr>
              <a:defRPr b="1"/>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bwMode="auto">
          <a:xfrm rot="5400000">
            <a:off x="7764621" y="1174097"/>
            <a:ext cx="2286000" cy="381000"/>
          </a:xfrm>
        </p:spPr>
        <p:txBody>
          <a:bodyPr/>
          <a:lstStyle/>
          <a:p>
            <a:fld id="{E6F9B8CD-342D-4579-98EC-A8FD6B7370E1}" type="datetimeFigureOut">
              <a:rPr lang="en-US" smtClean="0"/>
              <a:pPr/>
              <a:t>11/30/2015</a:t>
            </a:fld>
            <a:endParaRPr lang="en-US" dirty="0"/>
          </a:p>
        </p:txBody>
      </p:sp>
      <p:sp>
        <p:nvSpPr>
          <p:cNvPr id="17" name="Segnaposto piè di pagina 16"/>
          <p:cNvSpPr>
            <a:spLocks noGrp="1"/>
          </p:cNvSpPr>
          <p:nvPr>
            <p:ph type="ftr" sz="quarter" idx="11"/>
          </p:nvPr>
        </p:nvSpPr>
        <p:spPr bwMode="auto">
          <a:xfrm rot="5400000">
            <a:off x="7077269" y="4181669"/>
            <a:ext cx="3657600" cy="384048"/>
          </a:xfrm>
        </p:spPr>
        <p:txBody>
          <a:bodyPr/>
          <a:lstStyle/>
          <a:p>
            <a:endParaRPr kumimoji="0" lang="en-US" dirty="0"/>
          </a:p>
        </p:txBody>
      </p:sp>
      <p:sp>
        <p:nvSpPr>
          <p:cNvPr id="10" name="Rettango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tango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tango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ttore 1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ttore 1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ttore 1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tango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egnaposto numero diapositiva 28"/>
          <p:cNvSpPr>
            <a:spLocks noGrp="1"/>
          </p:cNvSpPr>
          <p:nvPr>
            <p:ph type="sldNum" sz="quarter" idx="12"/>
          </p:nvPr>
        </p:nvSpPr>
        <p:spPr bwMode="auto">
          <a:xfrm>
            <a:off x="1325544" y="4928702"/>
            <a:ext cx="609600" cy="517524"/>
          </a:xfrm>
        </p:spPr>
        <p:txBody>
          <a:bodyPr/>
          <a:lstStyle/>
          <a:p>
            <a:fld id="{2BBB5E19-F10A-4C2F-BF6F-11C513378A2E}" type="slidenum">
              <a:rPr kumimoji="0" lang="en-US" smtClean="0"/>
              <a:pPr/>
              <a:t>‹N›</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E6F9B8CD-342D-4579-98EC-A8FD6B7370E1}" type="datetimeFigureOut">
              <a:rPr lang="en-US" smtClean="0"/>
              <a:pPr/>
              <a:t>11/30/2015</a:t>
            </a:fld>
            <a:endParaRPr lang="en-US"/>
          </a:p>
        </p:txBody>
      </p:sp>
      <p:sp>
        <p:nvSpPr>
          <p:cNvPr id="5" name="Segnaposto piè di pagina 4"/>
          <p:cNvSpPr>
            <a:spLocks noGrp="1"/>
          </p:cNvSpPr>
          <p:nvPr>
            <p:ph type="ftr" sz="quarter" idx="11"/>
          </p:nvPr>
        </p:nvSpPr>
        <p:spPr/>
        <p:txBody>
          <a:bodyPr/>
          <a:lstStyle/>
          <a:p>
            <a:endParaRPr kumimoji="0" lang="en-US"/>
          </a:p>
        </p:txBody>
      </p:sp>
      <p:sp>
        <p:nvSpPr>
          <p:cNvPr id="6" name="Segnaposto numero diapositiva 5"/>
          <p:cNvSpPr>
            <a:spLocks noGrp="1"/>
          </p:cNvSpPr>
          <p:nvPr>
            <p:ph type="sldNum" sz="quarter" idx="12"/>
          </p:nvPr>
        </p:nvSpPr>
        <p:spPr/>
        <p:txBody>
          <a:bodyPr/>
          <a:lstStyle/>
          <a:p>
            <a:fld id="{2BBB5E19-F10A-4C2F-BF6F-11C513378A2E}" type="slidenum">
              <a:rPr kumimoji="0" lang="en-US" smtClean="0"/>
              <a:pPr/>
              <a:t>‹N›</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E6F9B8CD-342D-4579-98EC-A8FD6B7370E1}" type="datetimeFigureOut">
              <a:rPr lang="en-US" smtClean="0"/>
              <a:pPr/>
              <a:t>11/30/2015</a:t>
            </a:fld>
            <a:endParaRPr lang="en-US"/>
          </a:p>
        </p:txBody>
      </p:sp>
      <p:sp>
        <p:nvSpPr>
          <p:cNvPr id="5" name="Segnaposto piè di pagina 4"/>
          <p:cNvSpPr>
            <a:spLocks noGrp="1"/>
          </p:cNvSpPr>
          <p:nvPr>
            <p:ph type="ftr" sz="quarter" idx="11"/>
          </p:nvPr>
        </p:nvSpPr>
        <p:spPr/>
        <p:txBody>
          <a:bodyPr/>
          <a:lstStyle/>
          <a:p>
            <a:endParaRPr kumimoji="0" lang="en-US"/>
          </a:p>
        </p:txBody>
      </p:sp>
      <p:sp>
        <p:nvSpPr>
          <p:cNvPr id="6" name="Segnaposto numero diapositiva 5"/>
          <p:cNvSpPr>
            <a:spLocks noGrp="1"/>
          </p:cNvSpPr>
          <p:nvPr>
            <p:ph type="sldNum" sz="quarter" idx="12"/>
          </p:nvPr>
        </p:nvSpPr>
        <p:spPr/>
        <p:txBody>
          <a:bodyPr/>
          <a:lstStyle/>
          <a:p>
            <a:fld id="{2BBB5E19-F10A-4C2F-BF6F-11C513378A2E}" type="slidenum">
              <a:rPr kumimoji="0" lang="en-US" smtClean="0"/>
              <a:pPr/>
              <a:t>‹N›</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8" name="Segnaposto contenuto 7"/>
          <p:cNvSpPr>
            <a:spLocks noGrp="1"/>
          </p:cNvSpPr>
          <p:nvPr>
            <p:ph sz="quarter" idx="1"/>
          </p:nvPr>
        </p:nvSpPr>
        <p:spPr>
          <a:xfrm>
            <a:off x="457200" y="1600200"/>
            <a:ext cx="7467600" cy="487375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11/30/2015</a:t>
            </a:fld>
            <a:endParaRPr lang="en-US"/>
          </a:p>
        </p:txBody>
      </p:sp>
      <p:sp>
        <p:nvSpPr>
          <p:cNvPr id="9" name="Segnaposto numero diapositiva 8"/>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‹N›</a:t>
            </a:fld>
            <a:endParaRPr kumimoji="0" lang="en-US"/>
          </a:p>
        </p:txBody>
      </p:sp>
      <p:sp>
        <p:nvSpPr>
          <p:cNvPr id="10" name="Segnaposto piè di pagina 9"/>
          <p:cNvSpPr>
            <a:spLocks noGrp="1"/>
          </p:cNvSpPr>
          <p:nvPr>
            <p:ph type="ftr" sz="quarter" idx="16"/>
          </p:nvPr>
        </p:nvSpPr>
        <p:spPr/>
        <p:txBody>
          <a:bodyPr rtlCol="0"/>
          <a:lstStyle/>
          <a:p>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bwMode="auto">
          <a:xfrm rot="5400000">
            <a:off x="7763256" y="1170432"/>
            <a:ext cx="2286000" cy="381000"/>
          </a:xfrm>
        </p:spPr>
        <p:txBody>
          <a:bodyPr/>
          <a:lstStyle/>
          <a:p>
            <a:fld id="{E6F9B8CD-342D-4579-98EC-A8FD6B7370E1}" type="datetimeFigureOut">
              <a:rPr lang="en-US" smtClean="0"/>
              <a:pPr/>
              <a:t>11/30/2015</a:t>
            </a:fld>
            <a:endParaRPr lang="en-US"/>
          </a:p>
        </p:txBody>
      </p:sp>
      <p:sp>
        <p:nvSpPr>
          <p:cNvPr id="5" name="Segnaposto piè di pagina 4"/>
          <p:cNvSpPr>
            <a:spLocks noGrp="1"/>
          </p:cNvSpPr>
          <p:nvPr>
            <p:ph type="ftr" sz="quarter" idx="11"/>
          </p:nvPr>
        </p:nvSpPr>
        <p:spPr bwMode="auto">
          <a:xfrm rot="5400000">
            <a:off x="7077456" y="4178808"/>
            <a:ext cx="3657600" cy="384048"/>
          </a:xfrm>
        </p:spPr>
        <p:txBody>
          <a:bodyPr/>
          <a:lstStyle/>
          <a:p>
            <a:endParaRPr kumimoji="0" lang="en-US"/>
          </a:p>
        </p:txBody>
      </p:sp>
      <p:sp>
        <p:nvSpPr>
          <p:cNvPr id="9" name="Rettango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ttore 1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ttore 1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tango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ttore 1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egnaposto numero diapositiva 5"/>
          <p:cNvSpPr>
            <a:spLocks noGrp="1"/>
          </p:cNvSpPr>
          <p:nvPr>
            <p:ph type="sldNum" sz="quarter" idx="12"/>
          </p:nvPr>
        </p:nvSpPr>
        <p:spPr bwMode="auto">
          <a:xfrm>
            <a:off x="1340616" y="4928702"/>
            <a:ext cx="609600" cy="517524"/>
          </a:xfrm>
        </p:spPr>
        <p:txBody>
          <a:bodyPr/>
          <a:lstStyle/>
          <a:p>
            <a:fld id="{2BBB5E19-F10A-4C2F-BF6F-11C513378A2E}" type="slidenum">
              <a:rPr kumimoji="0" lang="en-US" smtClean="0"/>
              <a:pPr/>
              <a:t>‹N›</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E6F9B8CD-342D-4579-98EC-A8FD6B7370E1}" type="datetimeFigureOut">
              <a:rPr lang="en-US" smtClean="0"/>
              <a:pPr/>
              <a:t>11/30/2015</a:t>
            </a:fld>
            <a:endParaRPr lang="en-US"/>
          </a:p>
        </p:txBody>
      </p:sp>
      <p:sp>
        <p:nvSpPr>
          <p:cNvPr id="6" name="Segnaposto piè di pagina 5"/>
          <p:cNvSpPr>
            <a:spLocks noGrp="1"/>
          </p:cNvSpPr>
          <p:nvPr>
            <p:ph type="ftr" sz="quarter" idx="11"/>
          </p:nvPr>
        </p:nvSpPr>
        <p:spPr/>
        <p:txBody>
          <a:bodyPr/>
          <a:lstStyle/>
          <a:p>
            <a:endParaRPr kumimoji="0" lang="en-US"/>
          </a:p>
        </p:txBody>
      </p:sp>
      <p:sp>
        <p:nvSpPr>
          <p:cNvPr id="7" name="Segnaposto numero diapositiva 6"/>
          <p:cNvSpPr>
            <a:spLocks noGrp="1"/>
          </p:cNvSpPr>
          <p:nvPr>
            <p:ph type="sldNum" sz="quarter" idx="12"/>
          </p:nvPr>
        </p:nvSpPr>
        <p:spPr/>
        <p:txBody>
          <a:bodyPr/>
          <a:lstStyle/>
          <a:p>
            <a:fld id="{2BBB5E19-F10A-4C2F-BF6F-11C513378A2E}" type="slidenum">
              <a:rPr kumimoji="0" lang="en-US" smtClean="0"/>
              <a:pPr/>
              <a:t>‹N›</a:t>
            </a:fld>
            <a:endParaRPr kumimoji="0" lang="en-US"/>
          </a:p>
        </p:txBody>
      </p:sp>
      <p:sp>
        <p:nvSpPr>
          <p:cNvPr id="9" name="Segnaposto contenuto 8"/>
          <p:cNvSpPr>
            <a:spLocks noGrp="1"/>
          </p:cNvSpPr>
          <p:nvPr>
            <p:ph sz="quarter" idx="1"/>
          </p:nvPr>
        </p:nvSpPr>
        <p:spPr>
          <a:xfrm>
            <a:off x="457200"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270248"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nchor="b"/>
          <a:lstStyle>
            <a:lvl1pPr>
              <a:defRPr/>
            </a:lvl1pPr>
          </a:lstStyle>
          <a:p>
            <a:r>
              <a:rPr kumimoji="0" lang="it-IT" smtClean="0"/>
              <a:t>Fare clic per modificare lo stile del titolo</a:t>
            </a:r>
            <a:endParaRPr kumimoji="0" lang="en-US"/>
          </a:p>
        </p:txBody>
      </p:sp>
      <p:sp>
        <p:nvSpPr>
          <p:cNvPr id="7" name="Segnaposto data 6"/>
          <p:cNvSpPr>
            <a:spLocks noGrp="1"/>
          </p:cNvSpPr>
          <p:nvPr>
            <p:ph type="dt" sz="half" idx="10"/>
          </p:nvPr>
        </p:nvSpPr>
        <p:spPr/>
        <p:txBody>
          <a:bodyPr/>
          <a:lstStyle/>
          <a:p>
            <a:fld id="{E6F9B8CD-342D-4579-98EC-A8FD6B7370E1}" type="datetimeFigureOut">
              <a:rPr lang="en-US" smtClean="0"/>
              <a:pPr/>
              <a:t>11/30/2015</a:t>
            </a:fld>
            <a:endParaRPr lang="en-US"/>
          </a:p>
        </p:txBody>
      </p:sp>
      <p:sp>
        <p:nvSpPr>
          <p:cNvPr id="8" name="Segnaposto piè di pagina 7"/>
          <p:cNvSpPr>
            <a:spLocks noGrp="1"/>
          </p:cNvSpPr>
          <p:nvPr>
            <p:ph type="ftr" sz="quarter" idx="11"/>
          </p:nvPr>
        </p:nvSpPr>
        <p:spPr/>
        <p:txBody>
          <a:bodyPr/>
          <a:lstStyle/>
          <a:p>
            <a:endParaRPr kumimoji="0" lang="en-US"/>
          </a:p>
        </p:txBody>
      </p:sp>
      <p:sp>
        <p:nvSpPr>
          <p:cNvPr id="9" name="Segnaposto numero diapositiva 8"/>
          <p:cNvSpPr>
            <a:spLocks noGrp="1"/>
          </p:cNvSpPr>
          <p:nvPr>
            <p:ph type="sldNum" sz="quarter" idx="12"/>
          </p:nvPr>
        </p:nvSpPr>
        <p:spPr/>
        <p:txBody>
          <a:bodyPr/>
          <a:lstStyle/>
          <a:p>
            <a:fld id="{2BBB5E19-F10A-4C2F-BF6F-11C513378A2E}" type="slidenum">
              <a:rPr kumimoji="0" lang="en-US" smtClean="0"/>
              <a:pPr/>
              <a:t>‹N›</a:t>
            </a:fld>
            <a:endParaRPr kumimoji="0" lang="en-US"/>
          </a:p>
        </p:txBody>
      </p:sp>
      <p:sp>
        <p:nvSpPr>
          <p:cNvPr id="11" name="Segnaposto contenuto 10"/>
          <p:cNvSpPr>
            <a:spLocks noGrp="1"/>
          </p:cNvSpPr>
          <p:nvPr>
            <p:ph sz="quarter" idx="2"/>
          </p:nvPr>
        </p:nvSpPr>
        <p:spPr>
          <a:xfrm>
            <a:off x="457200"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371975"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6" name="Segnaposto data 5"/>
          <p:cNvSpPr>
            <a:spLocks noGrp="1"/>
          </p:cNvSpPr>
          <p:nvPr>
            <p:ph type="dt" sz="half" idx="10"/>
          </p:nvPr>
        </p:nvSpPr>
        <p:spPr/>
        <p:txBody>
          <a:bodyPr rtlCol="0"/>
          <a:lstStyle/>
          <a:p>
            <a:pPr algn="r" eaLnBrk="1" latinLnBrk="0" hangingPunct="1"/>
            <a:fld id="{E6F9B8CD-342D-4579-98EC-A8FD6B7370E1}" type="datetimeFigureOut">
              <a:rPr lang="en-US" smtClean="0"/>
              <a:pPr algn="r" eaLnBrk="1" latinLnBrk="0" hangingPunct="1"/>
              <a:t>11/30/2015</a:t>
            </a:fld>
            <a:endParaRPr lang="en-US"/>
          </a:p>
        </p:txBody>
      </p:sp>
      <p:sp>
        <p:nvSpPr>
          <p:cNvPr id="7" name="Segnaposto numero diapositiva 6"/>
          <p:cNvSpPr>
            <a:spLocks noGrp="1"/>
          </p:cNvSpPr>
          <p:nvPr>
            <p:ph type="sldNum" sz="quarter" idx="11"/>
          </p:nvPr>
        </p:nvSpPr>
        <p:spPr/>
        <p:txBody>
          <a:bodyPr rtlCol="0"/>
          <a:lstStyle/>
          <a:p>
            <a:pPr algn="ctr" eaLnBrk="1" latinLnBrk="0" hangingPunct="1"/>
            <a:fld id="{2BBB5E19-F10A-4C2F-BF6F-11C513378A2E}" type="slidenum">
              <a:rPr kumimoji="0" lang="en-US" smtClean="0"/>
              <a:pPr algn="ctr" eaLnBrk="1" latinLnBrk="0" hangingPunct="1"/>
              <a:t>‹N›</a:t>
            </a:fld>
            <a:endParaRPr kumimoji="0" lang="en-US"/>
          </a:p>
        </p:txBody>
      </p:sp>
      <p:sp>
        <p:nvSpPr>
          <p:cNvPr id="8" name="Segnaposto piè di pagina 7"/>
          <p:cNvSpPr>
            <a:spLocks noGrp="1"/>
          </p:cNvSpPr>
          <p:nvPr>
            <p:ph type="ftr" sz="quarter" idx="12"/>
          </p:nvPr>
        </p:nvSpPr>
        <p:spPr/>
        <p:txBody>
          <a:bodyPr rtlCol="0"/>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6F9B8CD-342D-4579-98EC-A8FD6B7370E1}" type="datetimeFigureOut">
              <a:rPr lang="en-US" smtClean="0"/>
              <a:pPr/>
              <a:t>11/30/2015</a:t>
            </a:fld>
            <a:endParaRPr lang="en-US"/>
          </a:p>
        </p:txBody>
      </p:sp>
      <p:sp>
        <p:nvSpPr>
          <p:cNvPr id="3" name="Segnaposto piè di pagina 2"/>
          <p:cNvSpPr>
            <a:spLocks noGrp="1"/>
          </p:cNvSpPr>
          <p:nvPr>
            <p:ph type="ftr" sz="quarter" idx="11"/>
          </p:nvPr>
        </p:nvSpPr>
        <p:spPr/>
        <p:txBody>
          <a:bodyPr/>
          <a:lstStyle/>
          <a:p>
            <a:endParaRPr kumimoji="0" lang="en-US"/>
          </a:p>
        </p:txBody>
      </p:sp>
      <p:sp>
        <p:nvSpPr>
          <p:cNvPr id="4" name="Segnaposto numero diapositiva 3"/>
          <p:cNvSpPr>
            <a:spLocks noGrp="1"/>
          </p:cNvSpPr>
          <p:nvPr>
            <p:ph type="sldNum" sz="quarter" idx="12"/>
          </p:nvPr>
        </p:nvSpPr>
        <p:spPr/>
        <p:txBody>
          <a:bodyPr/>
          <a:lstStyle/>
          <a:p>
            <a:fld id="{2BBB5E19-F10A-4C2F-BF6F-11C513378A2E}" type="slidenum">
              <a:rPr kumimoji="0" lang="en-US" smtClean="0"/>
              <a:pPr/>
              <a:t>‹N›</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o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Connettore 1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ttore 1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ttore 1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tango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egnaposto contenuto 17"/>
          <p:cNvSpPr>
            <a:spLocks noGrp="1"/>
          </p:cNvSpPr>
          <p:nvPr>
            <p:ph sz="quarter" idx="1"/>
          </p:nvPr>
        </p:nvSpPr>
        <p:spPr>
          <a:xfrm>
            <a:off x="304800" y="274320"/>
            <a:ext cx="5638800" cy="6327648"/>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11/30/2015</a:t>
            </a:fld>
            <a:endParaRPr lang="en-US" dirty="0"/>
          </a:p>
        </p:txBody>
      </p:sp>
      <p:sp>
        <p:nvSpPr>
          <p:cNvPr id="22" name="Segnaposto numero diapositiva 21"/>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‹N›</a:t>
            </a:fld>
            <a:endParaRPr kumimoji="0" lang="en-US"/>
          </a:p>
        </p:txBody>
      </p:sp>
      <p:sp>
        <p:nvSpPr>
          <p:cNvPr id="23" name="Segnaposto piè di pagina 22"/>
          <p:cNvSpPr>
            <a:spLocks noGrp="1"/>
          </p:cNvSpPr>
          <p:nvPr>
            <p:ph type="ftr" sz="quarter" idx="16"/>
          </p:nvPr>
        </p:nvSpPr>
        <p:spPr/>
        <p:txBody>
          <a:bodyPr rtlCol="0"/>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Connettore 1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olo 1"/>
          <p:cNvSpPr>
            <a:spLocks noGrp="1"/>
          </p:cNvSpPr>
          <p:nvPr>
            <p:ph type="title"/>
          </p:nvPr>
        </p:nvSpPr>
        <p:spPr>
          <a:xfrm rot="5400000">
            <a:off x="3350133" y="3200400"/>
            <a:ext cx="6309360" cy="457200"/>
          </a:xfrm>
        </p:spPr>
        <p:txBody>
          <a:bodyPr anchor="b"/>
          <a:lstStyle>
            <a:lvl1pPr algn="l">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10" name="Connettore 1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tango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ttore 1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ttore 1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ttore 1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egnaposto data 16"/>
          <p:cNvSpPr>
            <a:spLocks noGrp="1"/>
          </p:cNvSpPr>
          <p:nvPr>
            <p:ph type="dt" sz="half" idx="10"/>
          </p:nvPr>
        </p:nvSpPr>
        <p:spPr/>
        <p:txBody>
          <a:bodyPr rtlCol="0"/>
          <a:lstStyle/>
          <a:p>
            <a:pPr algn="r" eaLnBrk="1" latinLnBrk="0" hangingPunct="1"/>
            <a:fld id="{E6F9B8CD-342D-4579-98EC-A8FD6B7370E1}" type="datetimeFigureOut">
              <a:rPr lang="en-US" smtClean="0"/>
              <a:pPr algn="r" eaLnBrk="1" latinLnBrk="0" hangingPunct="1"/>
              <a:t>11/30/2015</a:t>
            </a:fld>
            <a:endParaRPr lang="en-US"/>
          </a:p>
        </p:txBody>
      </p:sp>
      <p:sp>
        <p:nvSpPr>
          <p:cNvPr id="18" name="Segnaposto numero diapositiva 17"/>
          <p:cNvSpPr>
            <a:spLocks noGrp="1"/>
          </p:cNvSpPr>
          <p:nvPr>
            <p:ph type="sldNum" sz="quarter" idx="11"/>
          </p:nvPr>
        </p:nvSpPr>
        <p:spPr/>
        <p:txBody>
          <a:bodyPr rtlCol="0"/>
          <a:lstStyle/>
          <a:p>
            <a:pPr algn="ctr" eaLnBrk="1" latinLnBrk="0" hangingPunct="1"/>
            <a:fld id="{2BBB5E19-F10A-4C2F-BF6F-11C513378A2E}" type="slidenum">
              <a:rPr kumimoji="0" lang="en-US" smtClean="0"/>
              <a:pPr algn="ctr" eaLnBrk="1" latinLnBrk="0" hangingPunct="1"/>
              <a:t>‹N›</a:t>
            </a:fld>
            <a:endParaRPr kumimoji="0" lang="en-US"/>
          </a:p>
        </p:txBody>
      </p:sp>
      <p:sp>
        <p:nvSpPr>
          <p:cNvPr id="21" name="Segnaposto piè di pagina 20"/>
          <p:cNvSpPr>
            <a:spLocks noGrp="1"/>
          </p:cNvSpPr>
          <p:nvPr>
            <p:ph type="ftr" sz="quarter" idx="12"/>
          </p:nvPr>
        </p:nvSpPr>
        <p:spPr/>
        <p:txBody>
          <a:bodyPr rtlCol="0"/>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lgn="r" eaLnBrk="1" latinLnBrk="0" hangingPunct="1"/>
            <a:fld id="{E6F9B8CD-342D-4579-98EC-A8FD6B7370E1}" type="datetimeFigureOut">
              <a:rPr lang="en-US" smtClean="0"/>
              <a:pPr algn="r" eaLnBrk="1" latinLnBrk="0" hangingPunct="1"/>
              <a:t>11/30/2015</a:t>
            </a:fld>
            <a:endParaRPr lang="en-US" dirty="0">
              <a:solidFill>
                <a:schemeClr val="tx2"/>
              </a:solidFill>
            </a:endParaRPr>
          </a:p>
        </p:txBody>
      </p:sp>
      <p:sp>
        <p:nvSpPr>
          <p:cNvPr id="3" name="Segnaposto piè di pagina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lgn="l" eaLnBrk="1" latinLnBrk="0" hangingPunct="1"/>
            <a:endParaRPr kumimoji="0" lang="en-US" dirty="0">
              <a:solidFill>
                <a:schemeClr val="tx2"/>
              </a:solidFill>
            </a:endParaRPr>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ttore 1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egnaposto numero diapos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lgn="ctr" eaLnBrk="1" latinLnBrk="0" hangingPunct="1"/>
            <a:fld id="{2BBB5E19-F10A-4C2F-BF6F-11C513378A2E}" type="slidenum">
              <a:rPr kumimoji="0" lang="en-US" smtClean="0"/>
              <a:pPr algn="ctr" eaLnBrk="1" latinLnBrk="0" hangingPunct="1"/>
              <a:t>‹N›</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pPr algn="ctr"/>
            <a:r>
              <a:rPr lang="it-IT" dirty="0" smtClean="0"/>
              <a:t>Collaborazioni coordinate e continuative</a:t>
            </a:r>
            <a:endParaRPr lang="it-IT" dirty="0"/>
          </a:p>
        </p:txBody>
      </p:sp>
      <p:sp>
        <p:nvSpPr>
          <p:cNvPr id="3" name="Sottotitolo 2"/>
          <p:cNvSpPr>
            <a:spLocks noGrp="1"/>
          </p:cNvSpPr>
          <p:nvPr>
            <p:ph type="subTitle" idx="1"/>
          </p:nvPr>
        </p:nvSpPr>
        <p:spPr/>
        <p:txBody>
          <a:bodyPr/>
          <a:lstStyle/>
          <a:p>
            <a:pPr algn="ctr"/>
            <a:endParaRPr lang="it-I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Eccezioni all’art. 2 comma 1 </a:t>
            </a:r>
            <a:endParaRPr lang="it-IT" dirty="0"/>
          </a:p>
        </p:txBody>
      </p:sp>
      <p:sp>
        <p:nvSpPr>
          <p:cNvPr id="3" name="Segnaposto contenuto 2"/>
          <p:cNvSpPr>
            <a:spLocks noGrp="1"/>
          </p:cNvSpPr>
          <p:nvPr>
            <p:ph sz="quarter" idx="1"/>
          </p:nvPr>
        </p:nvSpPr>
        <p:spPr/>
        <p:txBody>
          <a:bodyPr>
            <a:normAutofit lnSpcReduction="10000"/>
          </a:bodyPr>
          <a:lstStyle/>
          <a:p>
            <a:r>
              <a:rPr lang="it-IT" dirty="0" smtClean="0"/>
              <a:t>Alcune ipotesi richiamano quelle già previste dall’art. </a:t>
            </a:r>
            <a:r>
              <a:rPr lang="it-IT" smtClean="0"/>
              <a:t>61 del </a:t>
            </a:r>
            <a:r>
              <a:rPr lang="it-IT" dirty="0" smtClean="0"/>
              <a:t>D. </a:t>
            </a:r>
            <a:r>
              <a:rPr lang="it-IT" dirty="0" err="1" smtClean="0"/>
              <a:t>Lgs</a:t>
            </a:r>
            <a:r>
              <a:rPr lang="it-IT" dirty="0" smtClean="0"/>
              <a:t>. 276/2003</a:t>
            </a:r>
          </a:p>
          <a:p>
            <a:r>
              <a:rPr lang="it-IT" dirty="0" smtClean="0"/>
              <a:t>Il terzo comma prevede poi la possibilità di </a:t>
            </a:r>
            <a:r>
              <a:rPr lang="it-IT" dirty="0" err="1" smtClean="0"/>
              <a:t>certificarel’assenza</a:t>
            </a:r>
            <a:r>
              <a:rPr lang="it-IT" dirty="0" smtClean="0"/>
              <a:t> dei requisiti del co. 1</a:t>
            </a:r>
          </a:p>
          <a:p>
            <a:r>
              <a:rPr lang="it-IT" dirty="0" smtClean="0"/>
              <a:t>Continua a valere la regola secondo cui la qualificazione del rapporto avviene sulla base delle modalità con le quali si dà esecuzione al rapporto (attenzione, oltre che alla “forma”, alla “sostanza”)</a:t>
            </a:r>
          </a:p>
          <a:p>
            <a:r>
              <a:rPr lang="it-IT" dirty="0" smtClean="0"/>
              <a:t>Percettori di pensione di vecchiaia: mancato inserimento non impedisce la stipula di collaborazioni coordinate; saranno assoggettati alla disciplina generale dell’art. 2 co. 1</a:t>
            </a:r>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Stabilizzazione dei collaboratori </a:t>
            </a:r>
            <a:br>
              <a:rPr lang="it-IT" dirty="0" smtClean="0"/>
            </a:br>
            <a:r>
              <a:rPr lang="it-IT" dirty="0" smtClean="0"/>
              <a:t>(art. 54)</a:t>
            </a:r>
            <a:endParaRPr lang="it-IT" dirty="0"/>
          </a:p>
        </p:txBody>
      </p:sp>
      <p:sp>
        <p:nvSpPr>
          <p:cNvPr id="3" name="Segnaposto contenuto 2"/>
          <p:cNvSpPr>
            <a:spLocks noGrp="1"/>
          </p:cNvSpPr>
          <p:nvPr>
            <p:ph sz="quarter" idx="1"/>
          </p:nvPr>
        </p:nvSpPr>
        <p:spPr/>
        <p:txBody>
          <a:bodyPr>
            <a:normAutofit fontScale="92500" lnSpcReduction="10000"/>
          </a:bodyPr>
          <a:lstStyle/>
          <a:p>
            <a:r>
              <a:rPr lang="it-IT" dirty="0" smtClean="0"/>
              <a:t>“Sanatoria” che consente, dal 1° gennaio 2016, di assumere a tempo indeterminato soggetti con i quali si è in precedenza intrattenuto rapporti di collaborazione coordinata e continuativa, anche a progetto o rapporti di lavoro autonomo con emissione di fattura (partite IVA);</a:t>
            </a:r>
          </a:p>
          <a:p>
            <a:r>
              <a:rPr lang="it-IT" dirty="0" smtClean="0"/>
              <a:t>Sottoscrizione, in sedi qualificate, di conciliazioni aventi ad oggetto i rapporti pregressi e il mantenimento del rapporto per almeno 12 mesi (salvo giusta causa o giustificato motivo soggettivo);</a:t>
            </a:r>
          </a:p>
          <a:p>
            <a:r>
              <a:rPr lang="it-IT" dirty="0" smtClean="0"/>
              <a:t>Estinzione di ogni tipo di illecito (amministrativo, contributivo e fiscale) connesso con erronea qualificazione del rapporto pregresso, fatti salvi illeciti accertati a seguito di ispezioni </a:t>
            </a:r>
            <a:r>
              <a:rPr lang="it-IT" smtClean="0"/>
              <a:t>antecedenti all’assunzione;</a:t>
            </a:r>
            <a:endParaRPr lang="it-IT"/>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Superamento del contratto a progetto (art. 52)</a:t>
            </a:r>
            <a:endParaRPr lang="it-IT" dirty="0"/>
          </a:p>
        </p:txBody>
      </p:sp>
      <p:sp>
        <p:nvSpPr>
          <p:cNvPr id="3" name="Segnaposto contenuto 2"/>
          <p:cNvSpPr>
            <a:spLocks noGrp="1"/>
          </p:cNvSpPr>
          <p:nvPr>
            <p:ph sz="quarter" idx="1"/>
          </p:nvPr>
        </p:nvSpPr>
        <p:spPr/>
        <p:txBody>
          <a:bodyPr>
            <a:normAutofit fontScale="85000" lnSpcReduction="10000"/>
          </a:bodyPr>
          <a:lstStyle/>
          <a:p>
            <a:r>
              <a:rPr lang="it-IT" dirty="0" smtClean="0"/>
              <a:t>Definitivo superamento del contratto a progetto;</a:t>
            </a:r>
          </a:p>
          <a:p>
            <a:r>
              <a:rPr lang="it-IT" dirty="0" smtClean="0"/>
              <a:t>Abrogato art. 69 bis che stabiliva presunzioni di subordinazione per prestazioni rese in regime di lavoro autonomo diverse dalla parasubordinazione (durata &gt; 8 mesi per due anni continuativi, corrispettivo &gt; 80% nei due anni, postazione fissa);</a:t>
            </a:r>
          </a:p>
          <a:p>
            <a:r>
              <a:rPr lang="it-IT" dirty="0" smtClean="0"/>
              <a:t>Fatti salvi i contratti stipulati prima del 25 giugno ‘15;</a:t>
            </a:r>
          </a:p>
          <a:p>
            <a:r>
              <a:rPr lang="it-IT" dirty="0" smtClean="0"/>
              <a:t>In presenza delle necessarie condizioni, ammissibile la proroga funzionale al completamento del progetto, ma:</a:t>
            </a:r>
          </a:p>
          <a:p>
            <a:pPr lvl="1"/>
            <a:r>
              <a:rPr lang="it-IT" dirty="0" smtClean="0"/>
              <a:t>Cautelativamente, non oltre il 31 dicembre 2015;</a:t>
            </a:r>
          </a:p>
          <a:p>
            <a:pPr lvl="1"/>
            <a:r>
              <a:rPr lang="it-IT" dirty="0" smtClean="0"/>
              <a:t>Se supera tale data, verifica di compatibilità con nuova disciplina;</a:t>
            </a:r>
          </a:p>
          <a:p>
            <a:r>
              <a:rPr lang="it-IT" dirty="0" smtClean="0"/>
              <a:t>Sopravvivono in ogni caso le collaborazioni coordinate e continuative (è fatto espressamente salvo il 409 </a:t>
            </a:r>
            <a:r>
              <a:rPr lang="it-IT" dirty="0" err="1" smtClean="0"/>
              <a:t>cpc</a:t>
            </a:r>
            <a:r>
              <a:rPr lang="it-IT" dirty="0" smtClean="0"/>
              <a:t>), senza più obbligo giuridico di individuazione del progetto;</a:t>
            </a:r>
          </a:p>
          <a:p>
            <a:pPr lvl="1"/>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Primi accorgimenti per la stesura</a:t>
            </a:r>
            <a:endParaRPr lang="it-IT" dirty="0"/>
          </a:p>
        </p:txBody>
      </p:sp>
      <p:sp>
        <p:nvSpPr>
          <p:cNvPr id="3" name="Segnaposto contenuto 2"/>
          <p:cNvSpPr>
            <a:spLocks noGrp="1"/>
          </p:cNvSpPr>
          <p:nvPr>
            <p:ph sz="quarter" idx="1"/>
          </p:nvPr>
        </p:nvSpPr>
        <p:spPr/>
        <p:txBody>
          <a:bodyPr/>
          <a:lstStyle/>
          <a:p>
            <a:r>
              <a:rPr lang="it-IT" dirty="0" smtClean="0"/>
              <a:t>raccomandabile procedere alla esatta individuazione dell’oggetto della collaborazione, così da evitare il concretizzarsi di un generico “mettersi a disposizione”;</a:t>
            </a:r>
          </a:p>
          <a:p>
            <a:r>
              <a:rPr lang="it-IT" dirty="0" smtClean="0"/>
              <a:t>Particolare attenzione a collaborazioni prive di termine finale;</a:t>
            </a:r>
          </a:p>
          <a:p>
            <a:r>
              <a:rPr lang="it-IT" dirty="0" smtClean="0"/>
              <a:t>Il venir meno della disciplina del progetto ed il ritorno alla disciplina del recesso del lavoro autonomo consentono alle parti la possibilità di libero recesso dal contratto a fronte di un congruo preavviso;</a:t>
            </a: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Collaborazioni organizzate dal committente (art. 2)</a:t>
            </a:r>
            <a:endParaRPr lang="it-IT" dirty="0"/>
          </a:p>
        </p:txBody>
      </p:sp>
      <p:sp>
        <p:nvSpPr>
          <p:cNvPr id="3" name="Segnaposto contenuto 2"/>
          <p:cNvSpPr>
            <a:spLocks noGrp="1"/>
          </p:cNvSpPr>
          <p:nvPr>
            <p:ph sz="quarter" idx="1"/>
          </p:nvPr>
        </p:nvSpPr>
        <p:spPr/>
        <p:txBody>
          <a:bodyPr>
            <a:normAutofit lnSpcReduction="10000"/>
          </a:bodyPr>
          <a:lstStyle/>
          <a:p>
            <a:r>
              <a:rPr lang="it-IT" dirty="0" smtClean="0"/>
              <a:t>“</a:t>
            </a:r>
            <a:r>
              <a:rPr lang="it-IT" i="1" dirty="0" smtClean="0"/>
              <a:t>A far data dal 1° gennaio 2016, si applica la disciplina del rapporto di lavoro subordinato anche ai rapporti di collaborazione che si concretano in prestazioni di lavoro esclusivamente personali, continuative e le cui modalità di esecuzione sono organizzate dal committente anche con riferimento </a:t>
            </a:r>
            <a:r>
              <a:rPr lang="it-IT" i="1" u="sng" dirty="0" smtClean="0"/>
              <a:t>ai tempi e al luogo di lavoro</a:t>
            </a:r>
            <a:r>
              <a:rPr lang="it-IT" i="1" dirty="0" smtClean="0"/>
              <a:t>”</a:t>
            </a:r>
          </a:p>
          <a:p>
            <a:r>
              <a:rPr lang="it-IT" dirty="0" smtClean="0"/>
              <a:t>Decorrenza della disposizione dal 1° gennaio;</a:t>
            </a:r>
          </a:p>
          <a:p>
            <a:r>
              <a:rPr lang="it-IT" dirty="0" smtClean="0"/>
              <a:t>Da tale data tutte le collaborazioni (comprese quelle stipulate prima del 25 giugno 2015) soggette alla disposizione nel caso ricorrano </a:t>
            </a:r>
            <a:r>
              <a:rPr lang="it-IT" u="sng" dirty="0" smtClean="0"/>
              <a:t>congiuntamente</a:t>
            </a:r>
            <a:r>
              <a:rPr lang="it-IT" dirty="0" smtClean="0"/>
              <a:t> tre elementi:</a:t>
            </a: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a) Prestazione esclusivamente personale</a:t>
            </a:r>
            <a:endParaRPr lang="it-IT" dirty="0"/>
          </a:p>
        </p:txBody>
      </p:sp>
      <p:sp>
        <p:nvSpPr>
          <p:cNvPr id="3" name="Segnaposto contenuto 2"/>
          <p:cNvSpPr>
            <a:spLocks noGrp="1"/>
          </p:cNvSpPr>
          <p:nvPr>
            <p:ph sz="quarter" idx="1"/>
          </p:nvPr>
        </p:nvSpPr>
        <p:spPr/>
        <p:txBody>
          <a:bodyPr/>
          <a:lstStyle/>
          <a:p>
            <a:r>
              <a:rPr lang="it-IT" dirty="0" smtClean="0"/>
              <a:t>Il requisito non è integrato quando il collaboratore si avvalga, a sua volta, di altri collaboratori per l’adempimento della prestazione;</a:t>
            </a:r>
          </a:p>
          <a:p>
            <a:r>
              <a:rPr lang="it-IT" dirty="0" smtClean="0"/>
              <a:t>il carattere della personalità non incompatibile con l’utilizzo di beni strumentali all’esercizio dell’attività dedotta nel contratto, soprattutto se di valore non ingente (ad es. l’utilizzo del proprio computer non esclude,di per sé, dall’applicazione del primo comma dell’articolo 2)</a:t>
            </a: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B) </a:t>
            </a:r>
            <a:r>
              <a:rPr lang="it-IT" dirty="0" err="1" smtClean="0"/>
              <a:t>continuita’</a:t>
            </a:r>
            <a:r>
              <a:rPr lang="it-IT" dirty="0" smtClean="0"/>
              <a:t> delle prestazioni</a:t>
            </a:r>
            <a:endParaRPr lang="it-IT" dirty="0"/>
          </a:p>
        </p:txBody>
      </p:sp>
      <p:sp>
        <p:nvSpPr>
          <p:cNvPr id="3" name="Segnaposto contenuto 2"/>
          <p:cNvSpPr>
            <a:spLocks noGrp="1"/>
          </p:cNvSpPr>
          <p:nvPr>
            <p:ph sz="quarter" idx="1"/>
          </p:nvPr>
        </p:nvSpPr>
        <p:spPr/>
        <p:txBody>
          <a:bodyPr/>
          <a:lstStyle/>
          <a:p>
            <a:r>
              <a:rPr lang="it-IT" dirty="0" smtClean="0"/>
              <a:t>Continuità come elemento caratterizzante le collaborazioni previste dall’art. 409 </a:t>
            </a:r>
            <a:r>
              <a:rPr lang="it-IT" dirty="0" err="1" smtClean="0"/>
              <a:t>C.p.c.</a:t>
            </a:r>
            <a:r>
              <a:rPr lang="it-IT" dirty="0" smtClean="0"/>
              <a:t>;</a:t>
            </a:r>
          </a:p>
          <a:p>
            <a:endParaRPr lang="it-IT" dirty="0" smtClean="0"/>
          </a:p>
          <a:p>
            <a:r>
              <a:rPr lang="it-IT" dirty="0" smtClean="0"/>
              <a:t>Da intendersi come la protrazione nel tempo del rapporto di collaborazione, soprattutto sotto il profilo dell’esecuzione della prestazione lavorativa;</a:t>
            </a: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t>c) </a:t>
            </a:r>
            <a:r>
              <a:rPr lang="it-IT" dirty="0" err="1" smtClean="0"/>
              <a:t>etero-organizzazione</a:t>
            </a:r>
            <a:r>
              <a:rPr lang="it-IT" dirty="0" smtClean="0"/>
              <a:t> da parte del committente anche con riferimento ai tempi ed al luogo di lavoro</a:t>
            </a:r>
            <a:endParaRPr lang="it-IT" dirty="0"/>
          </a:p>
        </p:txBody>
      </p:sp>
      <p:sp>
        <p:nvSpPr>
          <p:cNvPr id="3" name="Segnaposto contenuto 2"/>
          <p:cNvSpPr>
            <a:spLocks noGrp="1"/>
          </p:cNvSpPr>
          <p:nvPr>
            <p:ph sz="quarter" idx="1"/>
          </p:nvPr>
        </p:nvSpPr>
        <p:spPr/>
        <p:txBody>
          <a:bodyPr>
            <a:normAutofit fontScale="85000" lnSpcReduction="20000"/>
          </a:bodyPr>
          <a:lstStyle/>
          <a:p>
            <a:r>
              <a:rPr lang="it-IT" dirty="0" smtClean="0"/>
              <a:t>Esercizio </a:t>
            </a:r>
            <a:r>
              <a:rPr lang="it-IT" u="sng" dirty="0" smtClean="0"/>
              <a:t>unilaterale</a:t>
            </a:r>
            <a:r>
              <a:rPr lang="it-IT" dirty="0" smtClean="0"/>
              <a:t>, da parte del datore di lavoro, del potere di adattare l’attività lavorativa del collaboratore alle esigenze dell’organizzazione aziendale;</a:t>
            </a:r>
          </a:p>
          <a:p>
            <a:r>
              <a:rPr lang="it-IT" dirty="0" smtClean="0"/>
              <a:t>Non si determina quando l’attività di organizzazione della prestazione sia autonomamente determinata (nel tempo e nel luogo di lavoro) dal collaboratore, o comunque oggetto di accordo tra le parti;</a:t>
            </a:r>
          </a:p>
          <a:p>
            <a:r>
              <a:rPr lang="it-IT" dirty="0" smtClean="0"/>
              <a:t>TEMPO: </a:t>
            </a:r>
            <a:r>
              <a:rPr lang="it-IT" dirty="0" err="1" smtClean="0"/>
              <a:t>etero-organizzazione</a:t>
            </a:r>
            <a:r>
              <a:rPr lang="it-IT" dirty="0" smtClean="0"/>
              <a:t> quando il committente indichi puntualmente e unilateralmente l’orario di lavoro; accorgimenti possibili:</a:t>
            </a:r>
          </a:p>
          <a:p>
            <a:pPr lvl="1"/>
            <a:r>
              <a:rPr lang="it-IT" dirty="0" smtClean="0"/>
              <a:t>Lavoro autonomamente organizzato dal collaboratore (anche mediante individuazione di fasce orarie di riferimento);</a:t>
            </a:r>
          </a:p>
          <a:p>
            <a:pPr lvl="1"/>
            <a:r>
              <a:rPr lang="it-IT" dirty="0" smtClean="0"/>
              <a:t>Oppure orario di lavoro proposto dal collaboratore e successivamente accettato dal committente;</a:t>
            </a:r>
          </a:p>
          <a:p>
            <a:r>
              <a:rPr lang="it-IT" dirty="0" smtClean="0"/>
              <a:t>LUOGO: se l’oggetto della prestazione non può svolgersi in luoghi diversi da quelli del committente, la possibilità di concordare le modalità di accesso già esclude applicazione dell’art. 2 comma 1</a:t>
            </a: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Conseguenze scaturenti dalla coesistenza di a), b) e c)</a:t>
            </a:r>
            <a:endParaRPr lang="it-IT" dirty="0"/>
          </a:p>
        </p:txBody>
      </p:sp>
      <p:sp>
        <p:nvSpPr>
          <p:cNvPr id="3" name="Segnaposto contenuto 2"/>
          <p:cNvSpPr>
            <a:spLocks noGrp="1"/>
          </p:cNvSpPr>
          <p:nvPr>
            <p:ph sz="quarter" idx="1"/>
          </p:nvPr>
        </p:nvSpPr>
        <p:spPr/>
        <p:txBody>
          <a:bodyPr/>
          <a:lstStyle/>
          <a:p>
            <a:r>
              <a:rPr lang="it-IT" dirty="0" smtClean="0"/>
              <a:t>Se ricorrono tutti e tre gli elementi (prestazione esclusivamente personale, continuità delle prestazioni e </a:t>
            </a:r>
            <a:r>
              <a:rPr lang="it-IT" dirty="0" err="1" smtClean="0"/>
              <a:t>etero-organizzazione</a:t>
            </a:r>
            <a:r>
              <a:rPr lang="it-IT" dirty="0" smtClean="0"/>
              <a:t> anche con riferimento ai tempi ed al luogo) è prevista </a:t>
            </a:r>
            <a:r>
              <a:rPr lang="it-IT" u="sng" dirty="0" smtClean="0"/>
              <a:t>l’applicazione della disciplina del lavoro subordinato </a:t>
            </a:r>
            <a:r>
              <a:rPr lang="it-IT" dirty="0" smtClean="0"/>
              <a:t>con applicazione dei relativi diritti e obblighi anche sotto il profilo previdenziale.</a:t>
            </a:r>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Eccezioni all’art. 2 comma 1 </a:t>
            </a:r>
            <a:endParaRPr lang="it-IT" dirty="0"/>
          </a:p>
        </p:txBody>
      </p:sp>
      <p:sp>
        <p:nvSpPr>
          <p:cNvPr id="3" name="Segnaposto contenuto 2"/>
          <p:cNvSpPr>
            <a:spLocks noGrp="1"/>
          </p:cNvSpPr>
          <p:nvPr>
            <p:ph sz="quarter" idx="1"/>
          </p:nvPr>
        </p:nvSpPr>
        <p:spPr/>
        <p:txBody>
          <a:bodyPr>
            <a:normAutofit fontScale="85000" lnSpcReduction="20000"/>
          </a:bodyPr>
          <a:lstStyle/>
          <a:p>
            <a:r>
              <a:rPr lang="it-IT" smtClean="0"/>
              <a:t>Le ipotesi </a:t>
            </a:r>
            <a:r>
              <a:rPr lang="it-IT" dirty="0" smtClean="0"/>
              <a:t>in cui la disciplina del comma 1 non trova applicazione:</a:t>
            </a:r>
          </a:p>
          <a:p>
            <a:pPr lvl="1"/>
            <a:r>
              <a:rPr lang="it-IT" i="1" dirty="0" smtClean="0"/>
              <a:t>Collaborazioni per le quali gli </a:t>
            </a:r>
            <a:r>
              <a:rPr lang="it-IT" i="1" u="sng" dirty="0" smtClean="0"/>
              <a:t>accordi collettivi nazionali </a:t>
            </a:r>
            <a:r>
              <a:rPr lang="it-IT" i="1" dirty="0" smtClean="0"/>
              <a:t>stipulati da associazioni sindacali comparativamente più rappresentative sul piano nazionale prevedono discipline specifiche riguardanti il trattamento economico e normativo, in ragione delle particolari esigenze produttive ed organizzative del relativo settore;</a:t>
            </a:r>
          </a:p>
          <a:p>
            <a:pPr lvl="1"/>
            <a:r>
              <a:rPr lang="it-IT" i="1" dirty="0" smtClean="0"/>
              <a:t>Collaborazioni prestate nell’esercizio di professioni intellettuali per le quali è necessaria l’iscrizione in appositi albi professionali;</a:t>
            </a:r>
          </a:p>
          <a:p>
            <a:pPr lvl="1"/>
            <a:r>
              <a:rPr lang="it-IT" i="1" dirty="0" smtClean="0"/>
              <a:t>Attività prestate nell’esercizio della loro funzione dai componenti degli organi di amministrazione e controllo delle società e dai partecipanti a collegi e commissioni;</a:t>
            </a:r>
          </a:p>
          <a:p>
            <a:pPr lvl="1"/>
            <a:r>
              <a:rPr lang="it-IT" i="1" dirty="0" smtClean="0"/>
              <a:t>Collaborazioni rese a fini istituzionali in favore delle associazioni e società sportive dilettantistiche affiliate alle federazioni sportive nazionali, alle discipline sportive associate e agli enti di promozione sportiva riconosciuti dal C.O.N.I., come individuati e disciplinati dall’art. 90 della legge 27 dicembre 2002, n. 289</a:t>
            </a:r>
            <a:endParaRPr lang="it-IT" i="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314</TotalTime>
  <Words>1000</Words>
  <Application>Microsoft Office PowerPoint</Application>
  <PresentationFormat>Presentazione su schermo (4:3)</PresentationFormat>
  <Paragraphs>54</Paragraphs>
  <Slides>11</Slides>
  <Notes>6</Notes>
  <HiddenSlides>0</HiddenSlides>
  <MMClips>0</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Oriel</vt:lpstr>
      <vt:lpstr>Collaborazioni coordinate e continuative</vt:lpstr>
      <vt:lpstr>Superamento del contratto a progetto (art. 52)</vt:lpstr>
      <vt:lpstr>Primi accorgimenti per la stesura</vt:lpstr>
      <vt:lpstr>Collaborazioni organizzate dal committente (art. 2)</vt:lpstr>
      <vt:lpstr>a) Prestazione esclusivamente personale</vt:lpstr>
      <vt:lpstr>B) continuita’ delle prestazioni</vt:lpstr>
      <vt:lpstr>c) etero-organizzazione da parte del committente anche con riferimento ai tempi ed al luogo di lavoro</vt:lpstr>
      <vt:lpstr>Conseguenze scaturenti dalla coesistenza di a), b) e c)</vt:lpstr>
      <vt:lpstr>Eccezioni all’art. 2 comma 1 </vt:lpstr>
      <vt:lpstr>Eccezioni all’art. 2 comma 1 </vt:lpstr>
      <vt:lpstr>Stabilizzazione dei collaboratori  (art. 54)</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Contratto di lavoro a tempo parziale</dc:title>
  <dc:creator>ceriani</dc:creator>
  <cp:lastModifiedBy>bravo</cp:lastModifiedBy>
  <cp:revision>30</cp:revision>
  <dcterms:created xsi:type="dcterms:W3CDTF">2015-10-23T08:17:04Z</dcterms:created>
  <dcterms:modified xsi:type="dcterms:W3CDTF">2015-11-30T09:03:23Z</dcterms:modified>
</cp:coreProperties>
</file>