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1" r:id="rId5"/>
    <p:sldId id="269" r:id="rId6"/>
    <p:sldId id="271" r:id="rId7"/>
    <p:sldId id="272" r:id="rId8"/>
    <p:sldId id="270" r:id="rId9"/>
    <p:sldId id="273" r:id="rId10"/>
    <p:sldId id="267" r:id="rId11"/>
    <p:sldId id="274" r:id="rId1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69" autoAdjust="0"/>
    <p:restoredTop sz="90929"/>
  </p:normalViewPr>
  <p:slideViewPr>
    <p:cSldViewPr>
      <p:cViewPr>
        <p:scale>
          <a:sx n="90" d="100"/>
          <a:sy n="90" d="100"/>
        </p:scale>
        <p:origin x="-32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FB4A5-FDEE-5248-8B5B-C26DB215BE0B}" type="datetimeFigureOut">
              <a:rPr lang="it-IT" smtClean="0"/>
              <a:pPr/>
              <a:t>27/11/2014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CE717-7096-C64F-AECC-C9694221B33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45728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Fare riferimento al fatto che le modifiche alla disciplina sono in gran</a:t>
            </a:r>
            <a:r>
              <a:rPr lang="it-IT" baseline="0" dirty="0" smtClean="0"/>
              <a:t> parte dovute alla giurisprudenza in materia.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CE717-7096-C64F-AECC-C9694221B337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08520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CE948-A502-40EE-808C-CA233FAF16B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242E5-34A1-46D4-814B-D1FCEA73E13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68E98-25C2-4C09-B6C6-C0EDBD9D4EC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52798-B201-428A-8F25-7B223E14549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EAB17-8EF6-4279-8304-F2ECFED4687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D9120-42B2-4081-9D6F-79AC45B0923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26602-F4D9-42D5-9477-CB9D9F9DB4D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483E-3B07-4D80-90CF-85ABAD0C9FC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D26AB-83F8-41FE-8BA6-D305BCE21A9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F41AB-2283-4CBF-A7F7-884BDEA30AB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C7B2B-10BC-487B-BCC8-1F565305E42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640369-093B-4B51-B89E-63D89E9B38BF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38200" y="332656"/>
            <a:ext cx="7982272" cy="5793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057400" lvl="4" indent="-228600">
              <a:spcBef>
                <a:spcPct val="20000"/>
              </a:spcBef>
            </a:pPr>
            <a:endParaRPr lang="it-IT" sz="20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 sz="1400">
              <a:latin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2004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it-IT" sz="1400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486400" y="6245225"/>
            <a:ext cx="3200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1C6C4AD7-6F43-4038-86F5-3B326F592B52}" type="slidenum">
              <a:rPr lang="it-IT" sz="1400">
                <a:latin typeface="Verdana" pitchFamily="34" charset="0"/>
              </a:rPr>
              <a:pPr algn="r"/>
              <a:t>1</a:t>
            </a:fld>
            <a:endParaRPr lang="it-IT" sz="1400">
              <a:latin typeface="Verdana" pitchFamily="34" charset="0"/>
            </a:endParaRP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691680" y="6237312"/>
            <a:ext cx="6912768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056" name="Rectangle 8"/>
          <p:cNvSpPr>
            <a:spLocks noChangeArrowheads="1" noChangeShapeType="1"/>
          </p:cNvSpPr>
          <p:nvPr/>
        </p:nvSpPr>
        <p:spPr bwMode="auto">
          <a:xfrm>
            <a:off x="0" y="0"/>
            <a:ext cx="685800" cy="5943600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chemeClr val="accent1"/>
              </a:gs>
            </a:gsLst>
            <a:lin ang="5400000" scaled="1"/>
          </a:gradFill>
          <a:ln w="0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endParaRPr lang="it-IT"/>
          </a:p>
        </p:txBody>
      </p:sp>
      <p:pic>
        <p:nvPicPr>
          <p:cNvPr id="10" name="Immagine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9280"/>
            <a:ext cx="2123728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asellaDiTesto 10"/>
          <p:cNvSpPr txBox="1"/>
          <p:nvPr/>
        </p:nvSpPr>
        <p:spPr>
          <a:xfrm>
            <a:off x="827584" y="1700808"/>
            <a:ext cx="79208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cap="small" dirty="0" smtClean="0"/>
              <a:t>Accordo Economico Collettivo</a:t>
            </a:r>
          </a:p>
          <a:p>
            <a:pPr algn="ctr"/>
            <a:r>
              <a:rPr lang="it-IT" sz="3200" b="1" cap="small" dirty="0" smtClean="0"/>
              <a:t>30 luglio 2014</a:t>
            </a:r>
          </a:p>
          <a:p>
            <a:pPr algn="ctr"/>
            <a:endParaRPr lang="it-IT" sz="2800" b="1" cap="small" dirty="0"/>
          </a:p>
          <a:p>
            <a:pPr algn="ctr"/>
            <a:r>
              <a:rPr lang="it-IT" sz="2800" b="1" dirty="0" smtClean="0"/>
              <a:t>Disciplina dei rapporti di agenzia e rappresentanza commerciale nei settori industriali e della cooperazione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9280"/>
            <a:ext cx="2123728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838200" y="274638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4400" dirty="0" smtClean="0">
                <a:solidFill>
                  <a:schemeClr val="tx2"/>
                </a:solidFill>
              </a:rPr>
              <a:t>Provvigioni – interessi moratori</a:t>
            </a:r>
            <a:endParaRPr lang="it-IT" sz="4400" dirty="0">
              <a:solidFill>
                <a:schemeClr val="tx2"/>
              </a:solidFill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38200" y="1340768"/>
            <a:ext cx="7848600" cy="478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it-IT" sz="3200" dirty="0" smtClean="0"/>
              <a:t>Previsione dell’applicazione del D. </a:t>
            </a:r>
            <a:r>
              <a:rPr lang="it-IT" sz="3200" dirty="0" err="1" smtClean="0"/>
              <a:t>Lgs</a:t>
            </a:r>
            <a:r>
              <a:rPr lang="it-IT" sz="3200" dirty="0" smtClean="0"/>
              <a:t>. </a:t>
            </a:r>
            <a:r>
              <a:rPr lang="it-IT" sz="3200" dirty="0"/>
              <a:t>n</a:t>
            </a:r>
            <a:r>
              <a:rPr lang="it-IT" sz="3200" dirty="0" smtClean="0"/>
              <a:t>. 231/2002 ai rapporti di agenzia:</a:t>
            </a:r>
            <a:endParaRPr lang="it-IT" sz="3200" dirty="0"/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it-IT" sz="2000" dirty="0"/>
              <a:t>s</a:t>
            </a:r>
            <a:r>
              <a:rPr lang="it-IT" sz="2000" dirty="0" smtClean="0"/>
              <a:t>ulla base della direttiva </a:t>
            </a:r>
            <a:r>
              <a:rPr lang="it-IT" sz="2000" i="1" dirty="0" smtClean="0"/>
              <a:t>late </a:t>
            </a:r>
            <a:r>
              <a:rPr lang="it-IT" sz="2000" i="1" dirty="0" err="1" smtClean="0"/>
              <a:t>payments</a:t>
            </a:r>
            <a:r>
              <a:rPr lang="it-IT" sz="2000" i="1" dirty="0" smtClean="0"/>
              <a:t> </a:t>
            </a:r>
            <a:r>
              <a:rPr lang="it-IT" sz="2000" dirty="0" smtClean="0"/>
              <a:t>definisce come “imprenditore” anche chi svolge una libera professione;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it-IT" sz="2000" dirty="0" smtClean="0"/>
              <a:t>interessi legali di mora molto elevati: tasso BCE principali op. di rifinanziamento + 8 p.p.</a:t>
            </a:r>
            <a:endParaRPr lang="it-IT" sz="1200" dirty="0" smtClean="0">
              <a:solidFill>
                <a:srgbClr val="000000"/>
              </a:solidFill>
            </a:endParaRPr>
          </a:p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r>
              <a:rPr lang="it-IT" sz="3200" dirty="0" smtClean="0">
                <a:solidFill>
                  <a:srgbClr val="000000"/>
                </a:solidFill>
              </a:rPr>
              <a:t>Possibilità per le case mandanti: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it-IT" dirty="0"/>
              <a:t>a</a:t>
            </a:r>
            <a:r>
              <a:rPr lang="it-IT" dirty="0" smtClean="0"/>
              <a:t>rt. 1748, c. 4 c.c.: maturazioni delle provvigioni al buon esito dell’affare;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it-IT" dirty="0" smtClean="0"/>
              <a:t>concordare un diverso tasso di interesse: pattuizione nulla se gravemente iniqua (art. 7 </a:t>
            </a:r>
            <a:r>
              <a:rPr lang="it-IT" dirty="0"/>
              <a:t>D. </a:t>
            </a:r>
            <a:r>
              <a:rPr lang="it-IT" dirty="0" err="1"/>
              <a:t>Lgs</a:t>
            </a:r>
            <a:r>
              <a:rPr lang="it-IT" dirty="0"/>
              <a:t>. n. 231/</a:t>
            </a:r>
            <a:r>
              <a:rPr lang="it-IT" dirty="0" smtClean="0"/>
              <a:t>2002).</a:t>
            </a:r>
            <a:endParaRPr lang="it-IT" sz="32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 sz="1400">
              <a:latin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2004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it-IT" sz="1400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486400" y="6245225"/>
            <a:ext cx="3200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1C6C4AD7-6F43-4038-86F5-3B326F592B52}" type="slidenum">
              <a:rPr lang="it-IT" sz="1400">
                <a:latin typeface="Verdana" pitchFamily="34" charset="0"/>
              </a:rPr>
              <a:pPr algn="r"/>
              <a:t>10</a:t>
            </a:fld>
            <a:endParaRPr lang="it-IT" sz="1400">
              <a:latin typeface="Verdana" pitchFamily="34" charset="0"/>
            </a:endParaRPr>
          </a:p>
        </p:txBody>
      </p:sp>
      <p:sp>
        <p:nvSpPr>
          <p:cNvPr id="2056" name="Rectangle 8"/>
          <p:cNvSpPr>
            <a:spLocks noChangeArrowheads="1" noChangeShapeType="1"/>
          </p:cNvSpPr>
          <p:nvPr/>
        </p:nvSpPr>
        <p:spPr bwMode="auto">
          <a:xfrm>
            <a:off x="0" y="0"/>
            <a:ext cx="685800" cy="5943600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chemeClr val="accent1"/>
              </a:gs>
            </a:gsLst>
            <a:lin ang="5400000" scaled="1"/>
          </a:gradFill>
          <a:ln w="0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endParaRPr lang="it-IT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123728" y="6237312"/>
            <a:ext cx="6480720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9280"/>
            <a:ext cx="2123728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838200" y="274638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4400" dirty="0" smtClean="0">
                <a:solidFill>
                  <a:schemeClr val="tx2"/>
                </a:solidFill>
              </a:rPr>
              <a:t>Ulteriori novità</a:t>
            </a:r>
            <a:endParaRPr lang="it-IT" sz="4400" dirty="0">
              <a:solidFill>
                <a:schemeClr val="tx2"/>
              </a:solidFill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38200" y="1340768"/>
            <a:ext cx="7848600" cy="478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it-IT" sz="1200" dirty="0" smtClean="0"/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it-IT" sz="3200" dirty="0" smtClean="0"/>
              <a:t>Polizza malattia/infortuni e FIRR;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it-IT" sz="3200" dirty="0" smtClean="0">
              <a:solidFill>
                <a:srgbClr val="000000"/>
              </a:solidFill>
            </a:endParaRPr>
          </a:p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r>
              <a:rPr lang="it-IT" sz="3200" dirty="0" smtClean="0">
                <a:solidFill>
                  <a:srgbClr val="000000"/>
                </a:solidFill>
              </a:rPr>
              <a:t>Tutela della maternità;</a:t>
            </a:r>
          </a:p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endParaRPr lang="it-IT" sz="3200" dirty="0" smtClean="0">
              <a:solidFill>
                <a:srgbClr val="000000"/>
              </a:solidFill>
            </a:endParaRPr>
          </a:p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r>
              <a:rPr lang="it-IT" sz="3200" dirty="0" smtClean="0">
                <a:solidFill>
                  <a:srgbClr val="000000"/>
                </a:solidFill>
              </a:rPr>
              <a:t>Forme di bilateralità: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it-IT" dirty="0" smtClean="0"/>
              <a:t>procedure di conciliazione;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it-IT" dirty="0"/>
              <a:t>f</a:t>
            </a:r>
            <a:r>
              <a:rPr lang="it-IT" dirty="0" smtClean="0"/>
              <a:t>ormazione;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it-IT" dirty="0"/>
              <a:t>a</a:t>
            </a:r>
            <a:r>
              <a:rPr lang="it-IT" dirty="0" smtClean="0"/>
              <a:t>ssistenza sanitaria integrativa.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 sz="1400">
              <a:latin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2004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it-IT" sz="1400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486400" y="6245225"/>
            <a:ext cx="3200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1C6C4AD7-6F43-4038-86F5-3B326F592B52}" type="slidenum">
              <a:rPr lang="it-IT" sz="1400">
                <a:latin typeface="Verdana" pitchFamily="34" charset="0"/>
              </a:rPr>
              <a:pPr algn="r"/>
              <a:t>11</a:t>
            </a:fld>
            <a:endParaRPr lang="it-IT" sz="1400">
              <a:latin typeface="Verdana" pitchFamily="34" charset="0"/>
            </a:endParaRPr>
          </a:p>
        </p:txBody>
      </p:sp>
      <p:sp>
        <p:nvSpPr>
          <p:cNvPr id="2056" name="Rectangle 8"/>
          <p:cNvSpPr>
            <a:spLocks noChangeArrowheads="1" noChangeShapeType="1"/>
          </p:cNvSpPr>
          <p:nvPr/>
        </p:nvSpPr>
        <p:spPr bwMode="auto">
          <a:xfrm>
            <a:off x="0" y="0"/>
            <a:ext cx="685800" cy="5943600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chemeClr val="accent1"/>
              </a:gs>
            </a:gsLst>
            <a:lin ang="5400000" scaled="1"/>
          </a:gradFill>
          <a:ln w="0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endParaRPr lang="it-IT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123728" y="6237312"/>
            <a:ext cx="6480720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9654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838200" y="274638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4400" dirty="0" smtClean="0">
                <a:solidFill>
                  <a:schemeClr val="tx2"/>
                </a:solidFill>
              </a:rPr>
              <a:t>La trattativa ed il rinnovo</a:t>
            </a:r>
            <a:endParaRPr lang="it-IT" sz="4400" dirty="0">
              <a:solidFill>
                <a:schemeClr val="tx2"/>
              </a:solidFill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38200" y="1600200"/>
            <a:ext cx="7848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it-IT" sz="1800" dirty="0" smtClean="0"/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it-IT" sz="3200" dirty="0" smtClean="0"/>
              <a:t>Il 30 luglio 2014 è stato rinnovato l’AEC del 20 marzo 2002 per il settore industria.</a:t>
            </a:r>
          </a:p>
          <a:p>
            <a:pPr marL="800100" lvl="1" indent="-342900">
              <a:spcBef>
                <a:spcPct val="20000"/>
              </a:spcBef>
            </a:pPr>
            <a:endParaRPr lang="it-IT" dirty="0" smtClean="0"/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it-IT" sz="3200" dirty="0" smtClean="0"/>
              <a:t>Settore commercio autonomo rinnovo il 16 febbraio 2009</a:t>
            </a:r>
            <a:r>
              <a:rPr lang="it-IT" sz="3200" dirty="0"/>
              <a:t>: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it-IT" sz="2800" dirty="0" smtClean="0"/>
              <a:t>diversa visione rispetto alla disciplina dell’indennità meritocratica.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it-IT" sz="2000" dirty="0"/>
          </a:p>
          <a:p>
            <a:pPr marL="742950" lvl="1" indent="-285750">
              <a:spcBef>
                <a:spcPct val="20000"/>
              </a:spcBef>
            </a:pPr>
            <a:endParaRPr lang="it-IT" sz="28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 sz="1400">
              <a:latin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2004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it-IT" sz="1400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486400" y="6245225"/>
            <a:ext cx="3200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1C6C4AD7-6F43-4038-86F5-3B326F592B52}" type="slidenum">
              <a:rPr lang="it-IT" sz="1400">
                <a:latin typeface="Verdana" pitchFamily="34" charset="0"/>
              </a:rPr>
              <a:pPr algn="r"/>
              <a:t>2</a:t>
            </a:fld>
            <a:endParaRPr lang="it-IT" sz="1400">
              <a:latin typeface="Verdana" pitchFamily="34" charset="0"/>
            </a:endParaRP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2123728" y="6237312"/>
            <a:ext cx="6480720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056" name="Rectangle 8"/>
          <p:cNvSpPr>
            <a:spLocks noChangeArrowheads="1" noChangeShapeType="1"/>
          </p:cNvSpPr>
          <p:nvPr/>
        </p:nvSpPr>
        <p:spPr bwMode="auto">
          <a:xfrm>
            <a:off x="0" y="0"/>
            <a:ext cx="685800" cy="5943600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chemeClr val="accent1"/>
              </a:gs>
            </a:gsLst>
            <a:lin ang="5400000" scaled="1"/>
          </a:gradFill>
          <a:ln w="0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endParaRPr lang="it-IT"/>
          </a:p>
        </p:txBody>
      </p:sp>
      <p:pic>
        <p:nvPicPr>
          <p:cNvPr id="10" name="Immagine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9280"/>
            <a:ext cx="2123728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9280"/>
            <a:ext cx="2123728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838200" y="274638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4400" dirty="0" smtClean="0">
                <a:solidFill>
                  <a:schemeClr val="tx2"/>
                </a:solidFill>
              </a:rPr>
              <a:t>Le principali novità</a:t>
            </a:r>
            <a:endParaRPr lang="it-IT" sz="4400" dirty="0">
              <a:solidFill>
                <a:schemeClr val="tx2"/>
              </a:solidFill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38200" y="1340768"/>
            <a:ext cx="7848600" cy="478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it-IT" sz="3200" dirty="0" smtClean="0"/>
              <a:t>Indennità meritocratica:</a:t>
            </a:r>
            <a:endParaRPr lang="it-IT" sz="3200" dirty="0"/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it-IT" sz="2000" dirty="0" smtClean="0"/>
              <a:t>introduzione  di un sistema ispirato al modello tedesco;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it-IT" sz="2000" dirty="0" smtClean="0"/>
              <a:t>superamento dell’elemento meritocratico dell’indennità di clientela.</a:t>
            </a:r>
          </a:p>
          <a:p>
            <a:pPr marL="342900" lvl="0" indent="-342900" algn="just">
              <a:spcBef>
                <a:spcPct val="20000"/>
              </a:spcBef>
            </a:pPr>
            <a:endParaRPr lang="it-IT" sz="1200" dirty="0" smtClean="0">
              <a:solidFill>
                <a:srgbClr val="000000"/>
              </a:solidFill>
            </a:endParaRPr>
          </a:p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r>
              <a:rPr lang="it-IT" sz="3200" dirty="0" smtClean="0">
                <a:solidFill>
                  <a:srgbClr val="000000"/>
                </a:solidFill>
              </a:rPr>
              <a:t>Variazioni unilaterali: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it-IT" sz="2000" dirty="0" smtClean="0"/>
              <a:t>modifica della classificazione; 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it-IT" sz="2000" dirty="0" smtClean="0"/>
              <a:t>disciplina del “rifiuto” delle variazioni.</a:t>
            </a:r>
          </a:p>
          <a:p>
            <a:pPr marL="342900" lvl="0" indent="-342900" algn="just">
              <a:spcBef>
                <a:spcPct val="20000"/>
              </a:spcBef>
            </a:pPr>
            <a:endParaRPr lang="it-IT" sz="1200" dirty="0" smtClean="0">
              <a:solidFill>
                <a:srgbClr val="000000"/>
              </a:solidFill>
            </a:endParaRPr>
          </a:p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r>
              <a:rPr lang="it-IT" sz="3200" dirty="0" smtClean="0">
                <a:solidFill>
                  <a:srgbClr val="000000"/>
                </a:solidFill>
              </a:rPr>
              <a:t>Provvigioni: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it-IT" sz="2000" dirty="0"/>
              <a:t>a</a:t>
            </a:r>
            <a:r>
              <a:rPr lang="it-IT" sz="2000" dirty="0" smtClean="0"/>
              <a:t>rt. 5: termine per le proposte d’ordine;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it-IT" sz="2000" dirty="0" smtClean="0"/>
              <a:t>art. 6: termine per affari conclusi dopo la cessazione del rapporto;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it-IT" sz="2000" dirty="0" smtClean="0"/>
              <a:t>art. 7: interessi di mora.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it-IT" sz="2000" dirty="0" smtClean="0"/>
          </a:p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endParaRPr lang="it-IT" sz="32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 sz="1400">
              <a:latin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2004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it-IT" sz="1400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486400" y="6245225"/>
            <a:ext cx="3200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1C6C4AD7-6F43-4038-86F5-3B326F592B52}" type="slidenum">
              <a:rPr lang="it-IT" sz="1400">
                <a:latin typeface="Verdana" pitchFamily="34" charset="0"/>
              </a:rPr>
              <a:pPr algn="r"/>
              <a:t>3</a:t>
            </a:fld>
            <a:endParaRPr lang="it-IT" sz="1400">
              <a:latin typeface="Verdana" pitchFamily="34" charset="0"/>
            </a:endParaRPr>
          </a:p>
        </p:txBody>
      </p:sp>
      <p:sp>
        <p:nvSpPr>
          <p:cNvPr id="2056" name="Rectangle 8"/>
          <p:cNvSpPr>
            <a:spLocks noChangeArrowheads="1" noChangeShapeType="1"/>
          </p:cNvSpPr>
          <p:nvPr/>
        </p:nvSpPr>
        <p:spPr bwMode="auto">
          <a:xfrm>
            <a:off x="0" y="0"/>
            <a:ext cx="685800" cy="5943600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chemeClr val="accent1"/>
              </a:gs>
            </a:gsLst>
            <a:lin ang="5400000" scaled="1"/>
          </a:gradFill>
          <a:ln w="0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endParaRPr lang="it-IT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123728" y="6237312"/>
            <a:ext cx="6480720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49280"/>
            <a:ext cx="2123728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838200" y="274638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4400" dirty="0" smtClean="0">
                <a:solidFill>
                  <a:schemeClr val="tx2"/>
                </a:solidFill>
              </a:rPr>
              <a:t>Variazioni - nozione</a:t>
            </a:r>
            <a:endParaRPr lang="it-IT" sz="4400" dirty="0">
              <a:solidFill>
                <a:schemeClr val="tx2"/>
              </a:solidFill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38200" y="1600200"/>
            <a:ext cx="7848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it-IT" sz="3200" dirty="0" smtClean="0"/>
              <a:t>L’AEC 2014 distingue, in base all’incidenza sulle provvigioni dell’anno civile precedente, le variazioni di: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it-IT" sz="2800" i="1" dirty="0" smtClean="0"/>
              <a:t>lieve entità: </a:t>
            </a:r>
            <a:r>
              <a:rPr lang="it-IT" sz="2800" dirty="0" smtClean="0"/>
              <a:t>≤ 5%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it-IT" sz="2800" i="1" dirty="0" smtClean="0"/>
              <a:t>media entità: </a:t>
            </a:r>
            <a:r>
              <a:rPr lang="it-IT" sz="2800" dirty="0" smtClean="0"/>
              <a:t>5 &lt; X ≥ 15%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it-IT" sz="2800" i="1" dirty="0" smtClean="0"/>
              <a:t>rilevante entità: </a:t>
            </a:r>
            <a:r>
              <a:rPr lang="it-IT" sz="2800" dirty="0" smtClean="0"/>
              <a:t>&gt; 15%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it-IT" sz="1200" dirty="0" smtClean="0"/>
          </a:p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r>
              <a:rPr lang="it-IT" sz="3200" dirty="0" smtClean="0">
                <a:solidFill>
                  <a:srgbClr val="000000"/>
                </a:solidFill>
              </a:rPr>
              <a:t>L’AEC 2002 fissava il confine tra la media e la rilevante entità al 20%.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it-IT" sz="2800" i="1" dirty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 sz="1400">
              <a:latin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2004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it-IT" sz="1400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486400" y="6245225"/>
            <a:ext cx="3200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1C6C4AD7-6F43-4038-86F5-3B326F592B52}" type="slidenum">
              <a:rPr lang="it-IT" sz="1400">
                <a:latin typeface="Verdana" pitchFamily="34" charset="0"/>
              </a:rPr>
              <a:pPr algn="r"/>
              <a:t>4</a:t>
            </a:fld>
            <a:endParaRPr lang="it-IT" sz="1400">
              <a:latin typeface="Verdana" pitchFamily="34" charset="0"/>
            </a:endParaRPr>
          </a:p>
        </p:txBody>
      </p:sp>
      <p:sp>
        <p:nvSpPr>
          <p:cNvPr id="2056" name="Rectangle 8"/>
          <p:cNvSpPr>
            <a:spLocks noChangeArrowheads="1" noChangeShapeType="1"/>
          </p:cNvSpPr>
          <p:nvPr/>
        </p:nvSpPr>
        <p:spPr bwMode="auto">
          <a:xfrm>
            <a:off x="0" y="0"/>
            <a:ext cx="685800" cy="5943600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chemeClr val="accent1"/>
              </a:gs>
            </a:gsLst>
            <a:lin ang="5400000" scaled="1"/>
          </a:gradFill>
          <a:ln w="0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endParaRPr lang="it-IT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123728" y="6237312"/>
            <a:ext cx="6480720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9280"/>
            <a:ext cx="2123728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838200" y="274638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4400" dirty="0" smtClean="0">
                <a:solidFill>
                  <a:schemeClr val="tx2"/>
                </a:solidFill>
              </a:rPr>
              <a:t>Variazioni - modalità</a:t>
            </a:r>
            <a:endParaRPr lang="it-IT" sz="4400" dirty="0">
              <a:solidFill>
                <a:schemeClr val="tx2"/>
              </a:solidFill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38200" y="1340768"/>
            <a:ext cx="7848600" cy="478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it-IT" sz="1200" u="sng" dirty="0" smtClean="0"/>
          </a:p>
          <a:p>
            <a:pPr marL="342900" indent="-342900" algn="just">
              <a:spcBef>
                <a:spcPts val="1800"/>
              </a:spcBef>
              <a:buFontTx/>
              <a:buChar char="•"/>
            </a:pPr>
            <a:r>
              <a:rPr lang="it-IT" sz="3200" dirty="0" smtClean="0"/>
              <a:t>L’AEC 2014 ha uniformato le modalità: </a:t>
            </a:r>
            <a:r>
              <a:rPr lang="it-IT" sz="3200" u="sng" dirty="0" smtClean="0"/>
              <a:t>comunicazione in forma scritta</a:t>
            </a:r>
            <a:r>
              <a:rPr lang="it-IT" sz="3200" dirty="0" smtClean="0"/>
              <a:t> anche per le variazioni di lieve entità.</a:t>
            </a:r>
          </a:p>
          <a:p>
            <a:pPr marL="342900" lvl="0" indent="-342900" algn="just">
              <a:spcBef>
                <a:spcPts val="1800"/>
              </a:spcBef>
              <a:spcAft>
                <a:spcPts val="600"/>
              </a:spcAft>
              <a:buFontTx/>
              <a:buChar char="•"/>
            </a:pPr>
            <a:r>
              <a:rPr lang="it-IT" sz="3200" dirty="0" smtClean="0">
                <a:solidFill>
                  <a:srgbClr val="000000"/>
                </a:solidFill>
              </a:rPr>
              <a:t>Eventuali elementi accessori della comunicazione:</a:t>
            </a:r>
            <a:endParaRPr lang="it-IT" sz="800" dirty="0">
              <a:solidFill>
                <a:srgbClr val="000000"/>
              </a:solidFill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it-IT" dirty="0" smtClean="0"/>
              <a:t>motivi della variazione (no mera </a:t>
            </a:r>
            <a:r>
              <a:rPr lang="it-IT" dirty="0" err="1" smtClean="0"/>
              <a:t>potestatività</a:t>
            </a:r>
            <a:r>
              <a:rPr lang="it-IT" dirty="0" smtClean="0"/>
              <a:t>);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it-IT" dirty="0"/>
              <a:t>v</a:t>
            </a:r>
            <a:r>
              <a:rPr lang="it-IT" dirty="0" smtClean="0"/>
              <a:t>alutazione di omogeneità ai fini dell’indennità meritocratica.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it-IT" sz="2800" dirty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 sz="1400">
              <a:latin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2004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it-IT" sz="1400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486400" y="6245225"/>
            <a:ext cx="3200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1C6C4AD7-6F43-4038-86F5-3B326F592B52}" type="slidenum">
              <a:rPr lang="it-IT" sz="1400">
                <a:latin typeface="Verdana" pitchFamily="34" charset="0"/>
              </a:rPr>
              <a:pPr algn="r"/>
              <a:t>5</a:t>
            </a:fld>
            <a:endParaRPr lang="it-IT" sz="1400">
              <a:latin typeface="Verdana" pitchFamily="34" charset="0"/>
            </a:endParaRPr>
          </a:p>
        </p:txBody>
      </p:sp>
      <p:sp>
        <p:nvSpPr>
          <p:cNvPr id="2056" name="Rectangle 8"/>
          <p:cNvSpPr>
            <a:spLocks noChangeArrowheads="1" noChangeShapeType="1"/>
          </p:cNvSpPr>
          <p:nvPr/>
        </p:nvSpPr>
        <p:spPr bwMode="auto">
          <a:xfrm>
            <a:off x="0" y="0"/>
            <a:ext cx="685800" cy="5943600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chemeClr val="accent1"/>
              </a:gs>
            </a:gsLst>
            <a:lin ang="5400000" scaled="1"/>
          </a:gradFill>
          <a:ln w="0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endParaRPr lang="it-IT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123728" y="6237312"/>
            <a:ext cx="6480720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9280"/>
            <a:ext cx="2123728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838200" y="274638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4400" dirty="0" smtClean="0">
                <a:solidFill>
                  <a:schemeClr val="tx2"/>
                </a:solidFill>
              </a:rPr>
              <a:t>Variazioni - efficacia</a:t>
            </a:r>
            <a:endParaRPr lang="it-IT" sz="4400" dirty="0">
              <a:solidFill>
                <a:schemeClr val="tx2"/>
              </a:solidFill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38200" y="1052736"/>
            <a:ext cx="8054280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it-IT" sz="1400" u="sng" dirty="0" smtClean="0"/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it-IT" sz="3200" dirty="0" smtClean="0"/>
              <a:t>Momento di efficacia della variazione: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it-IT" sz="2800" i="1" dirty="0"/>
              <a:t>lieve </a:t>
            </a:r>
            <a:r>
              <a:rPr lang="it-IT" sz="2800" i="1" dirty="0" smtClean="0"/>
              <a:t>entità </a:t>
            </a:r>
            <a:r>
              <a:rPr lang="it-IT" sz="2800" dirty="0" smtClean="0">
                <a:sym typeface="Wingdings"/>
              </a:rPr>
              <a:t> dalla ricezione della variazione;</a:t>
            </a:r>
            <a:endParaRPr lang="it-IT" sz="280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it-IT" sz="2800" i="1" dirty="0"/>
              <a:t>media </a:t>
            </a:r>
            <a:r>
              <a:rPr lang="it-IT" sz="2800" i="1" dirty="0" smtClean="0"/>
              <a:t>entità </a:t>
            </a:r>
            <a:r>
              <a:rPr lang="it-IT" sz="2800" dirty="0">
                <a:sym typeface="Wingdings"/>
              </a:rPr>
              <a:t></a:t>
            </a:r>
            <a:r>
              <a:rPr lang="it-IT" sz="2800" i="1" dirty="0" smtClean="0"/>
              <a:t> </a:t>
            </a:r>
            <a:r>
              <a:rPr lang="it-IT" sz="2800" dirty="0" smtClean="0"/>
              <a:t>preavviso pari a:</a:t>
            </a:r>
          </a:p>
          <a:p>
            <a:pPr marL="3225800" lvl="8" indent="-228600">
              <a:spcBef>
                <a:spcPct val="20000"/>
              </a:spcBef>
              <a:buFontTx/>
              <a:buChar char="•"/>
              <a:tabLst>
                <a:tab pos="3232150" algn="l"/>
              </a:tabLst>
            </a:pPr>
            <a:r>
              <a:rPr lang="it-IT" dirty="0">
                <a:solidFill>
                  <a:srgbClr val="000000"/>
                </a:solidFill>
              </a:rPr>
              <a:t>2 </a:t>
            </a:r>
            <a:r>
              <a:rPr lang="it-IT" dirty="0" smtClean="0">
                <a:solidFill>
                  <a:srgbClr val="000000"/>
                </a:solidFill>
              </a:rPr>
              <a:t>mesi </a:t>
            </a:r>
            <a:r>
              <a:rPr lang="it-IT" dirty="0" smtClean="0">
                <a:solidFill>
                  <a:srgbClr val="000000"/>
                </a:solidFill>
                <a:sym typeface="Wingdings"/>
              </a:rPr>
              <a:t></a:t>
            </a:r>
            <a:r>
              <a:rPr lang="it-IT" dirty="0" smtClean="0">
                <a:solidFill>
                  <a:srgbClr val="000000"/>
                </a:solidFill>
              </a:rPr>
              <a:t> </a:t>
            </a:r>
            <a:r>
              <a:rPr lang="it-IT" dirty="0" smtClean="0">
                <a:solidFill>
                  <a:srgbClr val="000000"/>
                </a:solidFill>
                <a:sym typeface="Wingdings"/>
              </a:rPr>
              <a:t>no esclusiva</a:t>
            </a:r>
          </a:p>
          <a:p>
            <a:pPr marL="3225800" lvl="8" indent="-228600">
              <a:spcBef>
                <a:spcPct val="20000"/>
              </a:spcBef>
              <a:buFontTx/>
              <a:buChar char="•"/>
              <a:tabLst>
                <a:tab pos="3232150" algn="l"/>
              </a:tabLst>
            </a:pPr>
            <a:r>
              <a:rPr lang="it-IT" dirty="0">
                <a:solidFill>
                  <a:srgbClr val="000000"/>
                </a:solidFill>
                <a:sym typeface="Wingdings"/>
              </a:rPr>
              <a:t>4</a:t>
            </a:r>
            <a:r>
              <a:rPr lang="it-IT" dirty="0">
                <a:solidFill>
                  <a:srgbClr val="000000"/>
                </a:solidFill>
              </a:rPr>
              <a:t> </a:t>
            </a:r>
            <a:r>
              <a:rPr lang="it-IT" dirty="0" smtClean="0">
                <a:solidFill>
                  <a:srgbClr val="000000"/>
                </a:solidFill>
              </a:rPr>
              <a:t>mesi </a:t>
            </a:r>
            <a:r>
              <a:rPr lang="it-IT" dirty="0" smtClean="0">
                <a:solidFill>
                  <a:srgbClr val="000000"/>
                </a:solidFill>
                <a:sym typeface="Wingdings"/>
              </a:rPr>
              <a:t> esclusiva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it-IT" sz="2800" i="1" dirty="0" smtClean="0">
                <a:solidFill>
                  <a:srgbClr val="000000"/>
                </a:solidFill>
              </a:rPr>
              <a:t>rilevante </a:t>
            </a:r>
            <a:r>
              <a:rPr lang="it-IT" sz="2800" i="1" dirty="0">
                <a:solidFill>
                  <a:srgbClr val="000000"/>
                </a:solidFill>
              </a:rPr>
              <a:t>entità </a:t>
            </a:r>
            <a:r>
              <a:rPr lang="it-IT" sz="2800" dirty="0">
                <a:solidFill>
                  <a:srgbClr val="000000"/>
                </a:solidFill>
                <a:sym typeface="Wingdings"/>
              </a:rPr>
              <a:t> </a:t>
            </a:r>
            <a:r>
              <a:rPr lang="it-IT" sz="2800" dirty="0" smtClean="0">
                <a:solidFill>
                  <a:srgbClr val="000000"/>
                </a:solidFill>
                <a:sym typeface="Wingdings"/>
              </a:rPr>
              <a:t>preavviso </a:t>
            </a:r>
            <a:r>
              <a:rPr lang="it-IT" sz="2800" i="1" dirty="0" smtClean="0">
                <a:solidFill>
                  <a:srgbClr val="000000"/>
                </a:solidFill>
                <a:sym typeface="Wingdings"/>
              </a:rPr>
              <a:t>ex</a:t>
            </a:r>
            <a:r>
              <a:rPr lang="it-IT" sz="2800" dirty="0" smtClean="0">
                <a:solidFill>
                  <a:srgbClr val="000000"/>
                </a:solidFill>
                <a:sym typeface="Wingdings"/>
              </a:rPr>
              <a:t> art. 9 AEC</a:t>
            </a:r>
          </a:p>
          <a:p>
            <a:pPr lvl="1">
              <a:spcBef>
                <a:spcPct val="20000"/>
              </a:spcBef>
            </a:pPr>
            <a:endParaRPr lang="it-IT" dirty="0">
              <a:solidFill>
                <a:srgbClr val="000000"/>
              </a:solidFill>
            </a:endParaRPr>
          </a:p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r>
              <a:rPr lang="it-IT" sz="3200" dirty="0" smtClean="0">
                <a:solidFill>
                  <a:srgbClr val="000000"/>
                </a:solidFill>
              </a:rPr>
              <a:t>Il contratto di agenzia può prevedere un diverso termine di preavviso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 sz="1400">
              <a:latin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2004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it-IT" sz="1400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486400" y="6245225"/>
            <a:ext cx="3200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1C6C4AD7-6F43-4038-86F5-3B326F592B52}" type="slidenum">
              <a:rPr lang="it-IT" sz="1400">
                <a:latin typeface="Verdana" pitchFamily="34" charset="0"/>
              </a:rPr>
              <a:pPr algn="r"/>
              <a:t>6</a:t>
            </a:fld>
            <a:endParaRPr lang="it-IT" sz="1400">
              <a:latin typeface="Verdana" pitchFamily="34" charset="0"/>
            </a:endParaRPr>
          </a:p>
        </p:txBody>
      </p:sp>
      <p:sp>
        <p:nvSpPr>
          <p:cNvPr id="2056" name="Rectangle 8"/>
          <p:cNvSpPr>
            <a:spLocks noChangeArrowheads="1" noChangeShapeType="1"/>
          </p:cNvSpPr>
          <p:nvPr/>
        </p:nvSpPr>
        <p:spPr bwMode="auto">
          <a:xfrm>
            <a:off x="0" y="0"/>
            <a:ext cx="685800" cy="5943600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chemeClr val="accent1"/>
              </a:gs>
            </a:gsLst>
            <a:lin ang="5400000" scaled="1"/>
          </a:gradFill>
          <a:ln w="0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endParaRPr lang="it-IT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123728" y="6237312"/>
            <a:ext cx="6480720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2647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9280"/>
            <a:ext cx="2123728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838200" y="274638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4400" dirty="0" smtClean="0">
                <a:solidFill>
                  <a:schemeClr val="tx2"/>
                </a:solidFill>
              </a:rPr>
              <a:t>Variazioni – “rifiuto”</a:t>
            </a:r>
            <a:endParaRPr lang="it-IT" sz="4400" dirty="0">
              <a:solidFill>
                <a:schemeClr val="tx2"/>
              </a:solidFill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38200" y="1052736"/>
            <a:ext cx="8054280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it-IT" sz="1400" u="sng" dirty="0" smtClean="0"/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it-IT" sz="3200" dirty="0" smtClean="0"/>
              <a:t>Anche alla luce della giurisprudenza, l’AEC 2014 ha esteso anche alle variazioni di media entità la disciplina del “rifiuto”.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it-IT" sz="800" dirty="0" smtClean="0"/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it-IT" sz="3200" dirty="0" smtClean="0"/>
              <a:t>Entro 30 giorni dalla ricezione, l’agente può non accettare la variazione. Effetti:</a:t>
            </a:r>
            <a:endParaRPr lang="it-IT" sz="2800" dirty="0" smtClean="0"/>
          </a:p>
          <a:p>
            <a:pPr marL="971550" lvl="1" indent="-514350">
              <a:spcBef>
                <a:spcPct val="20000"/>
              </a:spcBef>
              <a:buFont typeface="+mj-lt"/>
              <a:buAutoNum type="arabicPeriod"/>
            </a:pPr>
            <a:r>
              <a:rPr lang="it-IT" sz="2800" dirty="0" smtClean="0"/>
              <a:t>non operatività della variazione;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arabicPeriod"/>
            </a:pPr>
            <a:r>
              <a:rPr lang="it-IT" sz="2800" dirty="0"/>
              <a:t>c</a:t>
            </a:r>
            <a:r>
              <a:rPr lang="it-IT" sz="2800" dirty="0" smtClean="0"/>
              <a:t>essazione del rapporto di agenzia;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arabicPeriod"/>
            </a:pPr>
            <a:r>
              <a:rPr lang="it-IT" sz="2800" dirty="0"/>
              <a:t>r</a:t>
            </a:r>
            <a:r>
              <a:rPr lang="it-IT" sz="2800" dirty="0" smtClean="0"/>
              <a:t>iconoscimento all’agente dell’indennità di cessazione.</a:t>
            </a:r>
            <a:endParaRPr lang="it-IT" sz="3200" dirty="0" smtClean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 sz="1400">
              <a:latin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2004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it-IT" sz="1400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486400" y="6245225"/>
            <a:ext cx="3200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1C6C4AD7-6F43-4038-86F5-3B326F592B52}" type="slidenum">
              <a:rPr lang="it-IT" sz="1400">
                <a:latin typeface="Verdana" pitchFamily="34" charset="0"/>
              </a:rPr>
              <a:pPr algn="r"/>
              <a:t>7</a:t>
            </a:fld>
            <a:endParaRPr lang="it-IT" sz="1400">
              <a:latin typeface="Verdana" pitchFamily="34" charset="0"/>
            </a:endParaRPr>
          </a:p>
        </p:txBody>
      </p:sp>
      <p:sp>
        <p:nvSpPr>
          <p:cNvPr id="2056" name="Rectangle 8"/>
          <p:cNvSpPr>
            <a:spLocks noChangeArrowheads="1" noChangeShapeType="1"/>
          </p:cNvSpPr>
          <p:nvPr/>
        </p:nvSpPr>
        <p:spPr bwMode="auto">
          <a:xfrm>
            <a:off x="0" y="0"/>
            <a:ext cx="685800" cy="5943600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chemeClr val="accent1"/>
              </a:gs>
            </a:gsLst>
            <a:lin ang="5400000" scaled="1"/>
          </a:gradFill>
          <a:ln w="0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endParaRPr lang="it-IT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123728" y="6237312"/>
            <a:ext cx="6480720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5696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9280"/>
            <a:ext cx="2123728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838200" y="274638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4400" dirty="0" smtClean="0">
                <a:solidFill>
                  <a:schemeClr val="tx2"/>
                </a:solidFill>
              </a:rPr>
              <a:t>Variazioni – disciplina applicabile</a:t>
            </a:r>
            <a:endParaRPr lang="it-IT" sz="4400" dirty="0">
              <a:solidFill>
                <a:schemeClr val="tx2"/>
              </a:solidFill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38200" y="1052736"/>
            <a:ext cx="8054280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it-IT" sz="1400" u="sng" dirty="0" smtClean="0"/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it-IT" sz="3200" dirty="0" smtClean="0"/>
              <a:t>Si considerano come un’unica variazione ai fini della disciplina applicabile (preavviso e rifiuto), le variazioni operate nell’arco di:</a:t>
            </a:r>
            <a:endParaRPr lang="it-IT" sz="1800" dirty="0" smtClean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it-IT" sz="2800" dirty="0" smtClean="0"/>
              <a:t>18 mesi </a:t>
            </a:r>
            <a:r>
              <a:rPr lang="it-IT" sz="2800" dirty="0" smtClean="0">
                <a:sym typeface="Wingdings"/>
              </a:rPr>
              <a:t> plurimandatari;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it-IT" sz="2800" dirty="0" smtClean="0">
                <a:sym typeface="Wingdings"/>
              </a:rPr>
              <a:t>24 mesi  monomandatari.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it-IT" sz="1800" dirty="0" smtClean="0">
              <a:sym typeface="Wingdings"/>
            </a:endParaRPr>
          </a:p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r>
              <a:rPr lang="it-IT" sz="3200" u="sng" dirty="0" smtClean="0">
                <a:solidFill>
                  <a:srgbClr val="000000"/>
                </a:solidFill>
              </a:rPr>
              <a:t>Precisazione</a:t>
            </a:r>
            <a:r>
              <a:rPr lang="it-IT" sz="3200" dirty="0" smtClean="0">
                <a:solidFill>
                  <a:srgbClr val="000000"/>
                </a:solidFill>
              </a:rPr>
              <a:t>: la disciplina dell’art. 2 dell’AEC non opera con riferimento alle variazioni concordate tra le parti.</a:t>
            </a:r>
            <a:endParaRPr lang="it-IT" sz="2800" dirty="0" smtClean="0">
              <a:sym typeface="Wingdings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 sz="1400">
              <a:latin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2004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it-IT" sz="1400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486400" y="6245225"/>
            <a:ext cx="3200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1C6C4AD7-6F43-4038-86F5-3B326F592B52}" type="slidenum">
              <a:rPr lang="it-IT" sz="1400">
                <a:latin typeface="Verdana" pitchFamily="34" charset="0"/>
              </a:rPr>
              <a:pPr algn="r"/>
              <a:t>8</a:t>
            </a:fld>
            <a:endParaRPr lang="it-IT" sz="1400">
              <a:latin typeface="Verdana" pitchFamily="34" charset="0"/>
            </a:endParaRPr>
          </a:p>
        </p:txBody>
      </p:sp>
      <p:sp>
        <p:nvSpPr>
          <p:cNvPr id="2056" name="Rectangle 8"/>
          <p:cNvSpPr>
            <a:spLocks noChangeArrowheads="1" noChangeShapeType="1"/>
          </p:cNvSpPr>
          <p:nvPr/>
        </p:nvSpPr>
        <p:spPr bwMode="auto">
          <a:xfrm>
            <a:off x="0" y="0"/>
            <a:ext cx="685800" cy="5943600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chemeClr val="accent1"/>
              </a:gs>
            </a:gsLst>
            <a:lin ang="5400000" scaled="1"/>
          </a:gradFill>
          <a:ln w="0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endParaRPr lang="it-IT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123728" y="6237312"/>
            <a:ext cx="6480720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9" name="CasellaDiTesto 18"/>
          <p:cNvSpPr txBox="1"/>
          <p:nvPr/>
        </p:nvSpPr>
        <p:spPr>
          <a:xfrm>
            <a:off x="5630333" y="4078111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9280"/>
            <a:ext cx="2123728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838200" y="274638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4400" dirty="0" smtClean="0">
                <a:solidFill>
                  <a:schemeClr val="tx2"/>
                </a:solidFill>
              </a:rPr>
              <a:t>Provvigioni</a:t>
            </a:r>
            <a:endParaRPr lang="it-IT" sz="4400" dirty="0">
              <a:solidFill>
                <a:schemeClr val="tx2"/>
              </a:solidFill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38200" y="1340768"/>
            <a:ext cx="8054280" cy="478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it-IT" sz="3200" dirty="0" smtClean="0"/>
              <a:t>Rideterminazione dei termini previsti per: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it-IT" sz="2800" dirty="0" smtClean="0"/>
              <a:t>l’operatività della presunzione di accettazione dell’ordine </a:t>
            </a:r>
            <a:r>
              <a:rPr lang="it-IT" sz="2800" dirty="0" smtClean="0">
                <a:sym typeface="Wingdings"/>
              </a:rPr>
              <a:t> 30 giorni;</a:t>
            </a:r>
            <a:endParaRPr lang="it-IT" sz="2800" dirty="0">
              <a:sym typeface="Wingdings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it-IT" sz="2800" dirty="0">
                <a:sym typeface="Wingdings"/>
              </a:rPr>
              <a:t>i</a:t>
            </a:r>
            <a:r>
              <a:rPr lang="it-IT" sz="2800" dirty="0" smtClean="0">
                <a:sym typeface="Wingdings"/>
              </a:rPr>
              <a:t>l riconoscimento, successivamente alla cessazione del rapporto, delle provvigioni per gli affari imputabili all’attività dell’agente  6 mesi 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it-IT" sz="2000" dirty="0" smtClean="0"/>
          </a:p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r>
              <a:rPr lang="it-IT" sz="3200" dirty="0" smtClean="0">
                <a:solidFill>
                  <a:srgbClr val="000000"/>
                </a:solidFill>
              </a:rPr>
              <a:t>In entrambi i casi, il </a:t>
            </a:r>
            <a:r>
              <a:rPr lang="it-IT" sz="3200" dirty="0">
                <a:solidFill>
                  <a:srgbClr val="000000"/>
                </a:solidFill>
              </a:rPr>
              <a:t>contratto di agenzia può prevedere </a:t>
            </a:r>
            <a:r>
              <a:rPr lang="it-IT" sz="3200" dirty="0" smtClean="0">
                <a:solidFill>
                  <a:srgbClr val="000000"/>
                </a:solidFill>
              </a:rPr>
              <a:t>termini diversi.</a:t>
            </a:r>
            <a:endParaRPr lang="it-IT" sz="32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 sz="1400">
              <a:latin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2004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it-IT" sz="1400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486400" y="6245225"/>
            <a:ext cx="3200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1C6C4AD7-6F43-4038-86F5-3B326F592B52}" type="slidenum">
              <a:rPr lang="it-IT" sz="1400">
                <a:latin typeface="Verdana" pitchFamily="34" charset="0"/>
              </a:rPr>
              <a:pPr algn="r"/>
              <a:t>9</a:t>
            </a:fld>
            <a:endParaRPr lang="it-IT" sz="1400">
              <a:latin typeface="Verdana" pitchFamily="34" charset="0"/>
            </a:endParaRPr>
          </a:p>
        </p:txBody>
      </p:sp>
      <p:sp>
        <p:nvSpPr>
          <p:cNvPr id="2056" name="Rectangle 8"/>
          <p:cNvSpPr>
            <a:spLocks noChangeArrowheads="1" noChangeShapeType="1"/>
          </p:cNvSpPr>
          <p:nvPr/>
        </p:nvSpPr>
        <p:spPr bwMode="auto">
          <a:xfrm>
            <a:off x="0" y="0"/>
            <a:ext cx="685800" cy="5943600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chemeClr val="accent1"/>
              </a:gs>
            </a:gsLst>
            <a:lin ang="5400000" scaled="1"/>
          </a:gradFill>
          <a:ln w="0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endParaRPr lang="it-IT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123728" y="6237312"/>
            <a:ext cx="6480720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2625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LO CONF SLIDES">
  <a:themeElements>
    <a:clrScheme name="Tema di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i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 CONF SLIDES</Template>
  <TotalTime>717</TotalTime>
  <Words>605</Words>
  <Application>Microsoft Office PowerPoint</Application>
  <PresentationFormat>Presentazione su schermo (4:3)</PresentationFormat>
  <Paragraphs>97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MODELLO CONF SLIDES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AMelchiorri</dc:creator>
  <cp:lastModifiedBy>Giovanna Anzini</cp:lastModifiedBy>
  <cp:revision>54</cp:revision>
  <dcterms:created xsi:type="dcterms:W3CDTF">2014-11-04T09:36:47Z</dcterms:created>
  <dcterms:modified xsi:type="dcterms:W3CDTF">2014-11-27T15:45:06Z</dcterms:modified>
</cp:coreProperties>
</file>