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7" r:id="rId2"/>
    <p:sldId id="287" r:id="rId3"/>
    <p:sldId id="264" r:id="rId4"/>
    <p:sldId id="265" r:id="rId5"/>
    <p:sldId id="267" r:id="rId6"/>
    <p:sldId id="268" r:id="rId7"/>
    <p:sldId id="269" r:id="rId8"/>
    <p:sldId id="270" r:id="rId9"/>
    <p:sldId id="271" r:id="rId10"/>
    <p:sldId id="272" r:id="rId11"/>
    <p:sldId id="275" r:id="rId12"/>
    <p:sldId id="276" r:id="rId13"/>
    <p:sldId id="288" r:id="rId14"/>
    <p:sldId id="289" r:id="rId15"/>
    <p:sldId id="277" r:id="rId16"/>
    <p:sldId id="278" r:id="rId17"/>
    <p:sldId id="279" r:id="rId18"/>
    <p:sldId id="280" r:id="rId19"/>
    <p:sldId id="283" r:id="rId20"/>
    <p:sldId id="284" r:id="rId21"/>
    <p:sldId id="285" r:id="rId22"/>
    <p:sldId id="266" r:id="rId23"/>
    <p:sldId id="273" r:id="rId24"/>
    <p:sldId id="274" r:id="rId25"/>
    <p:sldId id="286" r:id="rId26"/>
  </p:sldIdLst>
  <p:sldSz cx="10688638" cy="756285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Arial" charset="0"/>
        <a:ea typeface="ＭＳ Ｐゴシック"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Arial" charset="0"/>
        <a:ea typeface="ＭＳ Ｐゴシック"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Arial" charset="0"/>
        <a:ea typeface="ＭＳ Ｐゴシック"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Arial" charset="0"/>
        <a:ea typeface="ＭＳ Ｐゴシック"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Arial" charset="0"/>
        <a:ea typeface="ＭＳ Ｐゴシック" pitchFamily="34" charset="-128"/>
        <a:cs typeface="+mn-cs"/>
      </a:defRPr>
    </a:lvl5pPr>
    <a:lvl6pPr marL="2286000" algn="l" defTabSz="914400" rtl="0" eaLnBrk="1" latinLnBrk="0" hangingPunct="1">
      <a:defRPr sz="2400" kern="1200">
        <a:solidFill>
          <a:schemeClr val="bg1"/>
        </a:solidFill>
        <a:latin typeface="Arial" charset="0"/>
        <a:ea typeface="ＭＳ Ｐゴシック" pitchFamily="34" charset="-128"/>
        <a:cs typeface="+mn-cs"/>
      </a:defRPr>
    </a:lvl6pPr>
    <a:lvl7pPr marL="2743200" algn="l" defTabSz="914400" rtl="0" eaLnBrk="1" latinLnBrk="0" hangingPunct="1">
      <a:defRPr sz="2400" kern="1200">
        <a:solidFill>
          <a:schemeClr val="bg1"/>
        </a:solidFill>
        <a:latin typeface="Arial" charset="0"/>
        <a:ea typeface="ＭＳ Ｐゴシック" pitchFamily="34" charset="-128"/>
        <a:cs typeface="+mn-cs"/>
      </a:defRPr>
    </a:lvl7pPr>
    <a:lvl8pPr marL="3200400" algn="l" defTabSz="914400" rtl="0" eaLnBrk="1" latinLnBrk="0" hangingPunct="1">
      <a:defRPr sz="2400" kern="1200">
        <a:solidFill>
          <a:schemeClr val="bg1"/>
        </a:solidFill>
        <a:latin typeface="Arial" charset="0"/>
        <a:ea typeface="ＭＳ Ｐゴシック" pitchFamily="34" charset="-128"/>
        <a:cs typeface="+mn-cs"/>
      </a:defRPr>
    </a:lvl8pPr>
    <a:lvl9pPr marL="3657600" algn="l" defTabSz="914400" rtl="0" eaLnBrk="1" latinLnBrk="0" hangingPunct="1">
      <a:defRPr sz="2400" kern="1200">
        <a:solidFill>
          <a:schemeClr val="bg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91" d="100"/>
          <a:sy n="91" d="100"/>
        </p:scale>
        <p:origin x="-126" y="-15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ea typeface="ＭＳ Ｐゴシック" charset="-128"/>
            </a:endParaRPr>
          </a:p>
        </p:txBody>
      </p:sp>
      <p:sp>
        <p:nvSpPr>
          <p:cNvPr id="2050" name="Rectangle 2"/>
          <p:cNvSpPr>
            <a:spLocks noGrp="1" noChangeArrowheads="1"/>
          </p:cNvSpPr>
          <p:nvPr>
            <p:ph type="hdr"/>
          </p:nvPr>
        </p:nvSpPr>
        <p:spPr bwMode="auto">
          <a:xfrm>
            <a:off x="0" y="0"/>
            <a:ext cx="29702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ＭＳ Ｐゴシック" charset="-128"/>
              </a:defRPr>
            </a:lvl1pPr>
          </a:lstStyle>
          <a:p>
            <a:pPr>
              <a:defRPr/>
            </a:pPr>
            <a:endParaRPr lang="it-IT"/>
          </a:p>
        </p:txBody>
      </p:sp>
      <p:sp>
        <p:nvSpPr>
          <p:cNvPr id="2051" name="Rectangle 3"/>
          <p:cNvSpPr>
            <a:spLocks noGrp="1" noChangeArrowheads="1"/>
          </p:cNvSpPr>
          <p:nvPr>
            <p:ph type="dt"/>
          </p:nvPr>
        </p:nvSpPr>
        <p:spPr bwMode="auto">
          <a:xfrm>
            <a:off x="3886200" y="0"/>
            <a:ext cx="2970213"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ＭＳ Ｐゴシック" charset="-128"/>
              </a:defRPr>
            </a:lvl1pPr>
          </a:lstStyle>
          <a:p>
            <a:pPr>
              <a:defRPr/>
            </a:pPr>
            <a:endParaRPr lang="it-IT"/>
          </a:p>
        </p:txBody>
      </p:sp>
      <p:sp>
        <p:nvSpPr>
          <p:cNvPr id="24581" name="Rectangle 4"/>
          <p:cNvSpPr>
            <a:spLocks noGrp="1" noRot="1" noChangeAspect="1" noChangeArrowheads="1"/>
          </p:cNvSpPr>
          <p:nvPr>
            <p:ph type="sldImg"/>
          </p:nvPr>
        </p:nvSpPr>
        <p:spPr bwMode="auto">
          <a:xfrm>
            <a:off x="1006475" y="685800"/>
            <a:ext cx="4843463" cy="3427413"/>
          </a:xfrm>
          <a:prstGeom prst="rect">
            <a:avLst/>
          </a:prstGeom>
          <a:solidFill>
            <a:srgbClr val="FFFFFF"/>
          </a:solidFill>
          <a:ln w="9360" cap="sq">
            <a:solidFill>
              <a:srgbClr val="000000"/>
            </a:solidFill>
            <a:miter lim="800000"/>
            <a:headEnd/>
            <a:tailEnd/>
          </a:ln>
        </p:spPr>
      </p:sp>
      <p:sp>
        <p:nvSpPr>
          <p:cNvPr id="2053" name="Rectangle 5"/>
          <p:cNvSpPr>
            <a:spLocks noGrp="1" noChangeArrowheads="1"/>
          </p:cNvSpPr>
          <p:nvPr>
            <p:ph type="body"/>
          </p:nvPr>
        </p:nvSpPr>
        <p:spPr bwMode="auto">
          <a:xfrm>
            <a:off x="914400" y="4343400"/>
            <a:ext cx="50276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it-IT" noProof="0" smtClean="0"/>
          </a:p>
        </p:txBody>
      </p:sp>
      <p:sp>
        <p:nvSpPr>
          <p:cNvPr id="2054" name="Rectangle 6"/>
          <p:cNvSpPr>
            <a:spLocks noGrp="1" noChangeArrowheads="1"/>
          </p:cNvSpPr>
          <p:nvPr>
            <p:ph type="ftr"/>
          </p:nvPr>
        </p:nvSpPr>
        <p:spPr bwMode="auto">
          <a:xfrm>
            <a:off x="0" y="8686800"/>
            <a:ext cx="2970213" cy="4556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ＭＳ Ｐゴシック" charset="-128"/>
              </a:defRPr>
            </a:lvl1pPr>
          </a:lstStyle>
          <a:p>
            <a:pPr>
              <a:defRPr/>
            </a:pPr>
            <a:endParaRPr lang="it-IT"/>
          </a:p>
        </p:txBody>
      </p:sp>
      <p:sp>
        <p:nvSpPr>
          <p:cNvPr id="2055" name="Rectangle 7"/>
          <p:cNvSpPr>
            <a:spLocks noGrp="1" noChangeArrowheads="1"/>
          </p:cNvSpPr>
          <p:nvPr>
            <p:ph type="sldNum"/>
          </p:nvPr>
        </p:nvSpPr>
        <p:spPr bwMode="auto">
          <a:xfrm>
            <a:off x="3886200" y="8686800"/>
            <a:ext cx="2970213" cy="455613"/>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ＭＳ Ｐゴシック" charset="-128"/>
              </a:defRPr>
            </a:lvl1pPr>
          </a:lstStyle>
          <a:p>
            <a:pPr>
              <a:defRPr/>
            </a:pPr>
            <a:fld id="{E5D9C963-7A98-4FF4-B56E-6ACF78568D7B}" type="slidenum">
              <a:rPr lang="it-IT"/>
              <a:pPr>
                <a:defRPr/>
              </a:pPr>
              <a:t>‹N›</a:t>
            </a:fld>
            <a:endParaRPr lang="it-IT"/>
          </a:p>
        </p:txBody>
      </p:sp>
    </p:spTree>
    <p:extLst>
      <p:ext uri="{BB962C8B-B14F-4D97-AF65-F5344CB8AC3E}">
        <p14:creationId xmlns:p14="http://schemas.microsoft.com/office/powerpoint/2010/main" xmlns="" val="21334715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ln/>
        </p:spPr>
        <p:txBody>
          <a:bodyPr/>
          <a:lstStyle/>
          <a:p>
            <a:fld id="{C9AB84FE-98BD-4802-9470-7C6B6E241093}" type="slidenum">
              <a:rPr lang="it-IT" smtClean="0">
                <a:ea typeface="ＭＳ Ｐゴシック" pitchFamily="34" charset="-128"/>
              </a:rPr>
              <a:pPr/>
              <a:t>1</a:t>
            </a:fld>
            <a:endParaRPr lang="it-IT" smtClean="0">
              <a:ea typeface="ＭＳ Ｐゴシック" pitchFamily="34" charset="-128"/>
            </a:endParaRPr>
          </a:p>
        </p:txBody>
      </p:sp>
      <p:sp>
        <p:nvSpPr>
          <p:cNvPr id="26627" name="Rectangle 1"/>
          <p:cNvSpPr>
            <a:spLocks noGrp="1" noRot="1" noChangeAspect="1" noChangeArrowheads="1" noTextEdit="1"/>
          </p:cNvSpPr>
          <p:nvPr>
            <p:ph type="sldImg"/>
          </p:nvPr>
        </p:nvSpPr>
        <p:spPr>
          <a:xfrm>
            <a:off x="1006475" y="685800"/>
            <a:ext cx="4845050" cy="3429000"/>
          </a:xfrm>
          <a:ln/>
        </p:spPr>
      </p:sp>
      <p:sp>
        <p:nvSpPr>
          <p:cNvPr id="26628" name="Rectangle 2"/>
          <p:cNvSpPr>
            <a:spLocks noGrp="1" noChangeArrowheads="1"/>
          </p:cNvSpPr>
          <p:nvPr>
            <p:ph type="body" idx="1"/>
          </p:nvPr>
        </p:nvSpPr>
        <p:spPr>
          <a:xfrm>
            <a:off x="914400" y="4343400"/>
            <a:ext cx="5029200" cy="411480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p:nvPr>
        </p:nvSpPr>
        <p:spPr>
          <a:noFill/>
          <a:ln/>
        </p:spPr>
        <p:txBody>
          <a:bodyPr/>
          <a:lstStyle/>
          <a:p>
            <a:fld id="{F49D5724-71BF-42B5-8119-F34D0793315C}" type="slidenum">
              <a:rPr lang="it-IT" smtClean="0">
                <a:ea typeface="ＭＳ Ｐゴシック" pitchFamily="34" charset="-128"/>
              </a:rPr>
              <a:pPr/>
              <a:t>2</a:t>
            </a:fld>
            <a:endParaRPr lang="it-IT" smtClean="0">
              <a:ea typeface="ＭＳ Ｐゴシック" pitchFamily="34" charset="-128"/>
            </a:endParaRPr>
          </a:p>
        </p:txBody>
      </p:sp>
      <p:sp>
        <p:nvSpPr>
          <p:cNvPr id="25603" name="Rectangle 1"/>
          <p:cNvSpPr>
            <a:spLocks noGrp="1" noRot="1" noChangeAspect="1" noChangeArrowheads="1" noTextEdit="1"/>
          </p:cNvSpPr>
          <p:nvPr>
            <p:ph type="sldImg"/>
          </p:nvPr>
        </p:nvSpPr>
        <p:spPr>
          <a:xfrm>
            <a:off x="1006475" y="685800"/>
            <a:ext cx="4845050" cy="3429000"/>
          </a:xfrm>
          <a:ln/>
        </p:spPr>
      </p:sp>
      <p:sp>
        <p:nvSpPr>
          <p:cNvPr id="25604" name="Rectangle 2"/>
          <p:cNvSpPr>
            <a:spLocks noGrp="1" noChangeArrowheads="1"/>
          </p:cNvSpPr>
          <p:nvPr>
            <p:ph type="body" idx="1"/>
          </p:nvPr>
        </p:nvSpPr>
        <p:spPr>
          <a:xfrm>
            <a:off x="914400" y="4343400"/>
            <a:ext cx="5029200" cy="4114800"/>
          </a:xfrm>
          <a:noFill/>
          <a:ln/>
        </p:spPr>
        <p:txBody>
          <a:bodyPr wrap="none" anchor="ctr"/>
          <a:lstStyle/>
          <a:p>
            <a:endParaRPr lang="it-IT"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dirty="0" smtClean="0"/>
              <a:t>di </a:t>
            </a:r>
            <a:endParaRPr lang="it-IT" dirty="0"/>
          </a:p>
        </p:txBody>
      </p:sp>
      <p:sp>
        <p:nvSpPr>
          <p:cNvPr id="4" name="Segnaposto numero diapositiva 3"/>
          <p:cNvSpPr>
            <a:spLocks noGrp="1"/>
          </p:cNvSpPr>
          <p:nvPr>
            <p:ph type="sldNum" idx="10"/>
          </p:nvPr>
        </p:nvSpPr>
        <p:spPr/>
        <p:txBody>
          <a:bodyPr/>
          <a:lstStyle/>
          <a:p>
            <a:pPr>
              <a:defRPr/>
            </a:pPr>
            <a:fld id="{E5D9C963-7A98-4FF4-B56E-6ACF78568D7B}" type="slidenum">
              <a:rPr lang="it-IT" smtClean="0"/>
              <a:pPr>
                <a:defRPr/>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801688" y="2349500"/>
            <a:ext cx="9085262" cy="1620838"/>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603375" y="4286250"/>
            <a:ext cx="7481888"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A1112D70-2DF0-48B7-AD75-AA4B9D349D45}"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37B25440-E74B-44D0-B024-1DCAA5E893D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615238" y="487363"/>
            <a:ext cx="2270125" cy="65214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01688" y="487363"/>
            <a:ext cx="6661150" cy="652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5E80A783-1E35-4116-B4E6-92541858188C}"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801688" y="487363"/>
            <a:ext cx="9083675" cy="1627187"/>
          </a:xfrm>
        </p:spPr>
        <p:txBody>
          <a:bodyPr/>
          <a:lstStyle/>
          <a:p>
            <a:r>
              <a:rPr lang="it-IT" smtClean="0"/>
              <a:t>Fare clic per modificare lo stile del titolo</a:t>
            </a:r>
            <a:endParaRPr lang="it-IT"/>
          </a:p>
        </p:txBody>
      </p:sp>
      <p:sp>
        <p:nvSpPr>
          <p:cNvPr id="3" name="Rectangle 3"/>
          <p:cNvSpPr>
            <a:spLocks noGrp="1" noChangeArrowheads="1"/>
          </p:cNvSpPr>
          <p:nvPr>
            <p:ph type="dt" idx="10"/>
          </p:nvPr>
        </p:nvSpPr>
        <p:spPr>
          <a:ln/>
        </p:spPr>
        <p:txBody>
          <a:bodyPr/>
          <a:lstStyle>
            <a:lvl1pPr>
              <a:defRPr/>
            </a:lvl1pPr>
          </a:lstStyle>
          <a:p>
            <a:pPr>
              <a:defRPr/>
            </a:pPr>
            <a:endParaRPr lang="it-IT"/>
          </a:p>
        </p:txBody>
      </p:sp>
      <p:sp>
        <p:nvSpPr>
          <p:cNvPr id="4" name="Rectangle 4"/>
          <p:cNvSpPr>
            <a:spLocks noGrp="1" noChangeArrowheads="1"/>
          </p:cNvSpPr>
          <p:nvPr>
            <p:ph type="ftr" idx="11"/>
          </p:nvPr>
        </p:nvSpPr>
        <p:spPr>
          <a:ln/>
        </p:spPr>
        <p:txBody>
          <a:bodyPr/>
          <a:lstStyle>
            <a:lvl1pPr>
              <a:defRPr/>
            </a:lvl1pPr>
          </a:lstStyle>
          <a:p>
            <a:pPr>
              <a:defRPr/>
            </a:pPr>
            <a:endParaRPr lang="it-IT"/>
          </a:p>
        </p:txBody>
      </p:sp>
      <p:sp>
        <p:nvSpPr>
          <p:cNvPr id="5" name="Rectangle 5"/>
          <p:cNvSpPr>
            <a:spLocks noGrp="1" noChangeArrowheads="1"/>
          </p:cNvSpPr>
          <p:nvPr>
            <p:ph type="sldNum" idx="12"/>
          </p:nvPr>
        </p:nvSpPr>
        <p:spPr>
          <a:ln/>
        </p:spPr>
        <p:txBody>
          <a:bodyPr/>
          <a:lstStyle>
            <a:lvl1pPr>
              <a:defRPr/>
            </a:lvl1pPr>
          </a:lstStyle>
          <a:p>
            <a:pPr>
              <a:defRPr/>
            </a:pPr>
            <a:fld id="{BD1C8D35-5BEC-4105-98EF-5F4A73B00AB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AB4ED71E-4374-4B3E-B6D1-506E88E92A6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44550" y="4859338"/>
            <a:ext cx="9085263"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844550" y="3205163"/>
            <a:ext cx="9085263"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3"/>
          <p:cNvSpPr>
            <a:spLocks noGrp="1" noChangeArrowheads="1"/>
          </p:cNvSpPr>
          <p:nvPr>
            <p:ph type="dt" idx="10"/>
          </p:nvPr>
        </p:nvSpPr>
        <p:spPr>
          <a:ln/>
        </p:spPr>
        <p:txBody>
          <a:bodyPr/>
          <a:lstStyle>
            <a:lvl1pPr>
              <a:defRPr/>
            </a:lvl1pPr>
          </a:lstStyle>
          <a:p>
            <a:pPr>
              <a:defRPr/>
            </a:pPr>
            <a:endParaRPr lang="it-IT"/>
          </a:p>
        </p:txBody>
      </p:sp>
      <p:sp>
        <p:nvSpPr>
          <p:cNvPr id="5" name="Rectangle 4"/>
          <p:cNvSpPr>
            <a:spLocks noGrp="1" noChangeArrowheads="1"/>
          </p:cNvSpPr>
          <p:nvPr>
            <p:ph type="ftr" idx="11"/>
          </p:nvPr>
        </p:nvSpPr>
        <p:spPr>
          <a:ln/>
        </p:spPr>
        <p:txBody>
          <a:bodyPr/>
          <a:lstStyle>
            <a:lvl1pPr>
              <a:defRPr/>
            </a:lvl1pPr>
          </a:lstStyle>
          <a:p>
            <a:pPr>
              <a:defRPr/>
            </a:pPr>
            <a:endParaRPr lang="it-IT"/>
          </a:p>
        </p:txBody>
      </p:sp>
      <p:sp>
        <p:nvSpPr>
          <p:cNvPr id="6" name="Rectangle 5"/>
          <p:cNvSpPr>
            <a:spLocks noGrp="1" noChangeArrowheads="1"/>
          </p:cNvSpPr>
          <p:nvPr>
            <p:ph type="sldNum" idx="12"/>
          </p:nvPr>
        </p:nvSpPr>
        <p:spPr>
          <a:ln/>
        </p:spPr>
        <p:txBody>
          <a:bodyPr/>
          <a:lstStyle>
            <a:lvl1pPr>
              <a:defRPr/>
            </a:lvl1pPr>
          </a:lstStyle>
          <a:p>
            <a:pPr>
              <a:defRPr/>
            </a:pPr>
            <a:fld id="{47FAD447-8238-4C30-9D83-1E401066BB9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01688" y="2184400"/>
            <a:ext cx="4465637"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419725" y="2184400"/>
            <a:ext cx="4465638"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F631CA21-C4C2-4526-BAD8-9BBB7A35701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4988" y="303213"/>
            <a:ext cx="9618662" cy="1260475"/>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34988" y="1692275"/>
            <a:ext cx="47228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34988" y="2398713"/>
            <a:ext cx="47228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429250"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429250"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3"/>
          <p:cNvSpPr>
            <a:spLocks noGrp="1" noChangeArrowheads="1"/>
          </p:cNvSpPr>
          <p:nvPr>
            <p:ph type="dt" idx="10"/>
          </p:nvPr>
        </p:nvSpPr>
        <p:spPr>
          <a:ln/>
        </p:spPr>
        <p:txBody>
          <a:bodyPr/>
          <a:lstStyle>
            <a:lvl1pPr>
              <a:defRPr/>
            </a:lvl1pPr>
          </a:lstStyle>
          <a:p>
            <a:pPr>
              <a:defRPr/>
            </a:pPr>
            <a:endParaRPr lang="it-IT"/>
          </a:p>
        </p:txBody>
      </p:sp>
      <p:sp>
        <p:nvSpPr>
          <p:cNvPr id="8" name="Rectangle 4"/>
          <p:cNvSpPr>
            <a:spLocks noGrp="1" noChangeArrowheads="1"/>
          </p:cNvSpPr>
          <p:nvPr>
            <p:ph type="ftr" idx="11"/>
          </p:nvPr>
        </p:nvSpPr>
        <p:spPr>
          <a:ln/>
        </p:spPr>
        <p:txBody>
          <a:bodyPr/>
          <a:lstStyle>
            <a:lvl1pPr>
              <a:defRPr/>
            </a:lvl1pPr>
          </a:lstStyle>
          <a:p>
            <a:pPr>
              <a:defRPr/>
            </a:pPr>
            <a:endParaRPr lang="it-IT"/>
          </a:p>
        </p:txBody>
      </p:sp>
      <p:sp>
        <p:nvSpPr>
          <p:cNvPr id="9" name="Rectangle 5"/>
          <p:cNvSpPr>
            <a:spLocks noGrp="1" noChangeArrowheads="1"/>
          </p:cNvSpPr>
          <p:nvPr>
            <p:ph type="sldNum" idx="12"/>
          </p:nvPr>
        </p:nvSpPr>
        <p:spPr>
          <a:ln/>
        </p:spPr>
        <p:txBody>
          <a:bodyPr/>
          <a:lstStyle>
            <a:lvl1pPr>
              <a:defRPr/>
            </a:lvl1pPr>
          </a:lstStyle>
          <a:p>
            <a:pPr>
              <a:defRPr/>
            </a:pPr>
            <a:fld id="{36F7F188-1E53-4375-9E00-DABE1E65E6E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3"/>
          <p:cNvSpPr>
            <a:spLocks noGrp="1" noChangeArrowheads="1"/>
          </p:cNvSpPr>
          <p:nvPr>
            <p:ph type="dt" idx="10"/>
          </p:nvPr>
        </p:nvSpPr>
        <p:spPr>
          <a:ln/>
        </p:spPr>
        <p:txBody>
          <a:bodyPr/>
          <a:lstStyle>
            <a:lvl1pPr>
              <a:defRPr/>
            </a:lvl1pPr>
          </a:lstStyle>
          <a:p>
            <a:pPr>
              <a:defRPr/>
            </a:pPr>
            <a:endParaRPr lang="it-IT"/>
          </a:p>
        </p:txBody>
      </p:sp>
      <p:sp>
        <p:nvSpPr>
          <p:cNvPr id="4" name="Rectangle 4"/>
          <p:cNvSpPr>
            <a:spLocks noGrp="1" noChangeArrowheads="1"/>
          </p:cNvSpPr>
          <p:nvPr>
            <p:ph type="ftr" idx="11"/>
          </p:nvPr>
        </p:nvSpPr>
        <p:spPr>
          <a:ln/>
        </p:spPr>
        <p:txBody>
          <a:bodyPr/>
          <a:lstStyle>
            <a:lvl1pPr>
              <a:defRPr/>
            </a:lvl1pPr>
          </a:lstStyle>
          <a:p>
            <a:pPr>
              <a:defRPr/>
            </a:pPr>
            <a:endParaRPr lang="it-IT"/>
          </a:p>
        </p:txBody>
      </p:sp>
      <p:sp>
        <p:nvSpPr>
          <p:cNvPr id="5" name="Rectangle 5"/>
          <p:cNvSpPr>
            <a:spLocks noGrp="1" noChangeArrowheads="1"/>
          </p:cNvSpPr>
          <p:nvPr>
            <p:ph type="sldNum" idx="12"/>
          </p:nvPr>
        </p:nvSpPr>
        <p:spPr>
          <a:ln/>
        </p:spPr>
        <p:txBody>
          <a:bodyPr/>
          <a:lstStyle>
            <a:lvl1pPr>
              <a:defRPr/>
            </a:lvl1pPr>
          </a:lstStyle>
          <a:p>
            <a:pPr>
              <a:defRPr/>
            </a:pPr>
            <a:fld id="{93F115CD-E88D-4E5D-8A2A-B5EDE486D6D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it-IT"/>
          </a:p>
        </p:txBody>
      </p:sp>
      <p:sp>
        <p:nvSpPr>
          <p:cNvPr id="3" name="Rectangle 4"/>
          <p:cNvSpPr>
            <a:spLocks noGrp="1" noChangeArrowheads="1"/>
          </p:cNvSpPr>
          <p:nvPr>
            <p:ph type="ftr" idx="11"/>
          </p:nvPr>
        </p:nvSpPr>
        <p:spPr>
          <a:ln/>
        </p:spPr>
        <p:txBody>
          <a:bodyPr/>
          <a:lstStyle>
            <a:lvl1pPr>
              <a:defRPr/>
            </a:lvl1pPr>
          </a:lstStyle>
          <a:p>
            <a:pPr>
              <a:defRPr/>
            </a:pPr>
            <a:endParaRPr lang="it-IT"/>
          </a:p>
        </p:txBody>
      </p:sp>
      <p:sp>
        <p:nvSpPr>
          <p:cNvPr id="4" name="Rectangle 5"/>
          <p:cNvSpPr>
            <a:spLocks noGrp="1" noChangeArrowheads="1"/>
          </p:cNvSpPr>
          <p:nvPr>
            <p:ph type="sldNum" idx="12"/>
          </p:nvPr>
        </p:nvSpPr>
        <p:spPr>
          <a:ln/>
        </p:spPr>
        <p:txBody>
          <a:bodyPr/>
          <a:lstStyle>
            <a:lvl1pPr>
              <a:defRPr/>
            </a:lvl1pPr>
          </a:lstStyle>
          <a:p>
            <a:pPr>
              <a:defRPr/>
            </a:pPr>
            <a:fld id="{35961C23-7D77-4354-A358-277077DE539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34988" y="301625"/>
            <a:ext cx="3516312" cy="1281113"/>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178300" y="301625"/>
            <a:ext cx="59753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34988" y="1582738"/>
            <a:ext cx="3516312"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6BEAD94F-457D-4AF6-AF48-5FF5CA284C0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095500" y="5294313"/>
            <a:ext cx="6413500" cy="623887"/>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095500" y="676275"/>
            <a:ext cx="64135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095500" y="5918200"/>
            <a:ext cx="64135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endParaRPr lang="it-IT"/>
          </a:p>
        </p:txBody>
      </p:sp>
      <p:sp>
        <p:nvSpPr>
          <p:cNvPr id="6" name="Rectangle 4"/>
          <p:cNvSpPr>
            <a:spLocks noGrp="1" noChangeArrowheads="1"/>
          </p:cNvSpPr>
          <p:nvPr>
            <p:ph type="ftr" idx="11"/>
          </p:nvPr>
        </p:nvSpPr>
        <p:spPr>
          <a:ln/>
        </p:spPr>
        <p:txBody>
          <a:bodyPr/>
          <a:lstStyle>
            <a:lvl1pPr>
              <a:defRPr/>
            </a:lvl1pPr>
          </a:lstStyle>
          <a:p>
            <a:pPr>
              <a:defRPr/>
            </a:pPr>
            <a:endParaRPr lang="it-IT"/>
          </a:p>
        </p:txBody>
      </p:sp>
      <p:sp>
        <p:nvSpPr>
          <p:cNvPr id="7" name="Rectangle 5"/>
          <p:cNvSpPr>
            <a:spLocks noGrp="1" noChangeArrowheads="1"/>
          </p:cNvSpPr>
          <p:nvPr>
            <p:ph type="sldNum" idx="12"/>
          </p:nvPr>
        </p:nvSpPr>
        <p:spPr>
          <a:ln/>
        </p:spPr>
        <p:txBody>
          <a:bodyPr/>
          <a:lstStyle>
            <a:lvl1pPr>
              <a:defRPr/>
            </a:lvl1pPr>
          </a:lstStyle>
          <a:p>
            <a:pPr>
              <a:defRPr/>
            </a:pPr>
            <a:fld id="{D28D7774-BD82-498B-80A8-6878DDA4406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801688" y="487363"/>
            <a:ext cx="9083675" cy="1627187"/>
          </a:xfrm>
          <a:prstGeom prst="rect">
            <a:avLst/>
          </a:prstGeom>
          <a:noFill/>
          <a:ln w="9525">
            <a:noFill/>
            <a:round/>
            <a:headEnd/>
            <a:tailEnd/>
          </a:ln>
        </p:spPr>
        <p:txBody>
          <a:bodyPr vert="horz" wrap="square" lIns="104400" tIns="52200" rIns="104400" bIns="52200" numCol="1" anchor="ctr" anchorCtr="0" compatLnSpc="1">
            <a:prstTxWarp prst="textNoShape">
              <a:avLst/>
            </a:prstTxWarp>
          </a:bodyPr>
          <a:lstStyle/>
          <a:p>
            <a:pPr lvl="0"/>
            <a:r>
              <a:rPr lang="en-GB" smtClean="0"/>
              <a:t>Fate clic per modificare il formato del testo del titolo</a:t>
            </a:r>
          </a:p>
        </p:txBody>
      </p:sp>
      <p:sp>
        <p:nvSpPr>
          <p:cNvPr id="1027" name="Rectangle 2"/>
          <p:cNvSpPr>
            <a:spLocks noGrp="1" noChangeArrowheads="1"/>
          </p:cNvSpPr>
          <p:nvPr>
            <p:ph type="body" idx="1"/>
          </p:nvPr>
        </p:nvSpPr>
        <p:spPr bwMode="auto">
          <a:xfrm>
            <a:off x="801688" y="2184400"/>
            <a:ext cx="9083675" cy="4824413"/>
          </a:xfrm>
          <a:prstGeom prst="rect">
            <a:avLst/>
          </a:prstGeom>
          <a:noFill/>
          <a:ln w="9525">
            <a:noFill/>
            <a:round/>
            <a:headEnd/>
            <a:tailEnd/>
          </a:ln>
        </p:spPr>
        <p:txBody>
          <a:bodyPr vert="horz" wrap="square" lIns="104400" tIns="52200" rIns="104400" bIns="522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Rectangle 3"/>
          <p:cNvSpPr>
            <a:spLocks noGrp="1" noChangeArrowheads="1"/>
          </p:cNvSpPr>
          <p:nvPr>
            <p:ph type="dt"/>
          </p:nvPr>
        </p:nvSpPr>
        <p:spPr bwMode="auto">
          <a:xfrm>
            <a:off x="801688" y="6891338"/>
            <a:ext cx="2225675" cy="501650"/>
          </a:xfrm>
          <a:prstGeom prst="rect">
            <a:avLst/>
          </a:prstGeom>
          <a:noFill/>
          <a:ln w="9525" cap="flat">
            <a:noFill/>
            <a:round/>
            <a:headEnd/>
            <a:tailEnd/>
          </a:ln>
          <a:effectLst/>
        </p:spPr>
        <p:txBody>
          <a:bodyPr vert="horz" wrap="square" lIns="104400" tIns="52200" rIns="104400" bIns="522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ＭＳ Ｐゴシック" charset="-128"/>
              </a:defRPr>
            </a:lvl1pPr>
          </a:lstStyle>
          <a:p>
            <a:pPr>
              <a:defRPr/>
            </a:pPr>
            <a:endParaRPr lang="it-IT"/>
          </a:p>
        </p:txBody>
      </p:sp>
      <p:sp>
        <p:nvSpPr>
          <p:cNvPr id="1028" name="Rectangle 4"/>
          <p:cNvSpPr>
            <a:spLocks noGrp="1" noChangeArrowheads="1"/>
          </p:cNvSpPr>
          <p:nvPr>
            <p:ph type="ftr"/>
          </p:nvPr>
        </p:nvSpPr>
        <p:spPr bwMode="auto">
          <a:xfrm>
            <a:off x="3651250" y="6891338"/>
            <a:ext cx="3384550" cy="501650"/>
          </a:xfrm>
          <a:prstGeom prst="rect">
            <a:avLst/>
          </a:prstGeom>
          <a:noFill/>
          <a:ln w="9525" cap="flat">
            <a:noFill/>
            <a:round/>
            <a:headEnd/>
            <a:tailEnd/>
          </a:ln>
          <a:effectLst/>
        </p:spPr>
        <p:txBody>
          <a:bodyPr vert="horz" wrap="square" lIns="104400" tIns="52200" rIns="104400" bIns="522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ＭＳ Ｐゴシック" charset="-128"/>
              </a:defRPr>
            </a:lvl1pPr>
          </a:lstStyle>
          <a:p>
            <a:pPr>
              <a:defRPr/>
            </a:pPr>
            <a:endParaRPr lang="it-IT"/>
          </a:p>
        </p:txBody>
      </p:sp>
      <p:sp>
        <p:nvSpPr>
          <p:cNvPr id="1029" name="Rectangle 5"/>
          <p:cNvSpPr>
            <a:spLocks noGrp="1" noChangeArrowheads="1"/>
          </p:cNvSpPr>
          <p:nvPr>
            <p:ph type="sldNum"/>
          </p:nvPr>
        </p:nvSpPr>
        <p:spPr bwMode="auto">
          <a:xfrm>
            <a:off x="7659688" y="6891338"/>
            <a:ext cx="2225675" cy="501650"/>
          </a:xfrm>
          <a:prstGeom prst="rect">
            <a:avLst/>
          </a:prstGeom>
          <a:noFill/>
          <a:ln w="9525" cap="flat">
            <a:noFill/>
            <a:round/>
            <a:headEnd/>
            <a:tailEnd/>
          </a:ln>
          <a:effectLst/>
        </p:spPr>
        <p:txBody>
          <a:bodyPr vert="horz" wrap="square" lIns="104400" tIns="52200" rIns="104400" bIns="522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ＭＳ Ｐゴシック" charset="-128"/>
              </a:defRPr>
            </a:lvl1pPr>
          </a:lstStyle>
          <a:p>
            <a:pPr>
              <a:defRPr/>
            </a:pPr>
            <a:fld id="{6768542F-1A38-4D14-A4A8-D70348B6000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50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5000">
          <a:solidFill>
            <a:srgbClr val="000000"/>
          </a:solidFill>
          <a:latin typeface="Arial" charset="0"/>
          <a:ea typeface="ＭＳ Ｐゴシック" charset="-128"/>
        </a:defRPr>
      </a:lvl2pPr>
      <a:lvl3pPr algn="ctr" defTabSz="449263" rtl="0" eaLnBrk="0" fontAlgn="base" hangingPunct="0">
        <a:spcBef>
          <a:spcPct val="0"/>
        </a:spcBef>
        <a:spcAft>
          <a:spcPct val="0"/>
        </a:spcAft>
        <a:buClr>
          <a:srgbClr val="000000"/>
        </a:buClr>
        <a:buSzPct val="100000"/>
        <a:buFont typeface="Times New Roman" pitchFamily="18" charset="0"/>
        <a:defRPr sz="5000">
          <a:solidFill>
            <a:srgbClr val="000000"/>
          </a:solidFill>
          <a:latin typeface="Arial" charset="0"/>
          <a:ea typeface="ＭＳ Ｐゴシック" charset="-128"/>
        </a:defRPr>
      </a:lvl3pPr>
      <a:lvl4pPr algn="ctr" defTabSz="449263" rtl="0" eaLnBrk="0" fontAlgn="base" hangingPunct="0">
        <a:spcBef>
          <a:spcPct val="0"/>
        </a:spcBef>
        <a:spcAft>
          <a:spcPct val="0"/>
        </a:spcAft>
        <a:buClr>
          <a:srgbClr val="000000"/>
        </a:buClr>
        <a:buSzPct val="100000"/>
        <a:buFont typeface="Times New Roman" pitchFamily="18" charset="0"/>
        <a:defRPr sz="5000">
          <a:solidFill>
            <a:srgbClr val="000000"/>
          </a:solidFill>
          <a:latin typeface="Arial" charset="0"/>
          <a:ea typeface="ＭＳ Ｐゴシック" charset="-128"/>
        </a:defRPr>
      </a:lvl4pPr>
      <a:lvl5pPr algn="ctr" defTabSz="449263" rtl="0" eaLnBrk="0" fontAlgn="base" hangingPunct="0">
        <a:spcBef>
          <a:spcPct val="0"/>
        </a:spcBef>
        <a:spcAft>
          <a:spcPct val="0"/>
        </a:spcAft>
        <a:buClr>
          <a:srgbClr val="000000"/>
        </a:buClr>
        <a:buSzPct val="100000"/>
        <a:buFont typeface="Times New Roman" pitchFamily="18" charset="0"/>
        <a:defRPr sz="5000">
          <a:solidFill>
            <a:srgbClr val="000000"/>
          </a:solidFill>
          <a:latin typeface="Arial" charset="0"/>
          <a:ea typeface="ＭＳ Ｐゴシック" charset="-128"/>
        </a:defRPr>
      </a:lvl5pPr>
      <a:lvl6pPr marL="2514600" indent="-228600" algn="ctr" defTabSz="449263" rtl="0" fontAlgn="base">
        <a:spcBef>
          <a:spcPct val="0"/>
        </a:spcBef>
        <a:spcAft>
          <a:spcPct val="0"/>
        </a:spcAft>
        <a:buClr>
          <a:srgbClr val="000000"/>
        </a:buClr>
        <a:buSzPct val="100000"/>
        <a:buFont typeface="Times New Roman" pitchFamily="16" charset="0"/>
        <a:defRPr sz="5000">
          <a:solidFill>
            <a:srgbClr val="000000"/>
          </a:solidFill>
          <a:latin typeface="Arial" charset="0"/>
          <a:ea typeface="ＭＳ Ｐゴシック" charset="-128"/>
        </a:defRPr>
      </a:lvl6pPr>
      <a:lvl7pPr marL="2971800" indent="-228600" algn="ctr" defTabSz="449263" rtl="0" fontAlgn="base">
        <a:spcBef>
          <a:spcPct val="0"/>
        </a:spcBef>
        <a:spcAft>
          <a:spcPct val="0"/>
        </a:spcAft>
        <a:buClr>
          <a:srgbClr val="000000"/>
        </a:buClr>
        <a:buSzPct val="100000"/>
        <a:buFont typeface="Times New Roman" pitchFamily="16" charset="0"/>
        <a:defRPr sz="5000">
          <a:solidFill>
            <a:srgbClr val="000000"/>
          </a:solidFill>
          <a:latin typeface="Arial" charset="0"/>
          <a:ea typeface="ＭＳ Ｐゴシック" charset="-128"/>
        </a:defRPr>
      </a:lvl7pPr>
      <a:lvl8pPr marL="3429000" indent="-228600" algn="ctr" defTabSz="449263" rtl="0" fontAlgn="base">
        <a:spcBef>
          <a:spcPct val="0"/>
        </a:spcBef>
        <a:spcAft>
          <a:spcPct val="0"/>
        </a:spcAft>
        <a:buClr>
          <a:srgbClr val="000000"/>
        </a:buClr>
        <a:buSzPct val="100000"/>
        <a:buFont typeface="Times New Roman" pitchFamily="16" charset="0"/>
        <a:defRPr sz="5000">
          <a:solidFill>
            <a:srgbClr val="000000"/>
          </a:solidFill>
          <a:latin typeface="Arial" charset="0"/>
          <a:ea typeface="ＭＳ Ｐゴシック" charset="-128"/>
        </a:defRPr>
      </a:lvl8pPr>
      <a:lvl9pPr marL="3886200" indent="-228600" algn="ctr" defTabSz="449263" rtl="0" fontAlgn="base">
        <a:spcBef>
          <a:spcPct val="0"/>
        </a:spcBef>
        <a:spcAft>
          <a:spcPct val="0"/>
        </a:spcAft>
        <a:buClr>
          <a:srgbClr val="000000"/>
        </a:buClr>
        <a:buSzPct val="100000"/>
        <a:buFont typeface="Times New Roman" pitchFamily="16" charset="0"/>
        <a:defRPr sz="5000">
          <a:solidFill>
            <a:srgbClr val="000000"/>
          </a:solidFill>
          <a:latin typeface="Arial" charset="0"/>
          <a:ea typeface="ＭＳ Ｐゴシック" charset="-128"/>
        </a:defRPr>
      </a:lvl9pPr>
    </p:titleStyle>
    <p:bodyStyle>
      <a:lvl1pPr marL="342900" indent="-342900" algn="l" defTabSz="449263" rtl="0" eaLnBrk="0" fontAlgn="base" hangingPunct="0">
        <a:spcBef>
          <a:spcPts val="900"/>
        </a:spcBef>
        <a:spcAft>
          <a:spcPct val="0"/>
        </a:spcAft>
        <a:buClr>
          <a:srgbClr val="000000"/>
        </a:buClr>
        <a:buSzPct val="100000"/>
        <a:buFont typeface="Times New Roman" pitchFamily="18" charset="0"/>
        <a:defRPr sz="3600">
          <a:solidFill>
            <a:srgbClr val="000000"/>
          </a:solidFill>
          <a:latin typeface="+mn-lt"/>
          <a:ea typeface="+mn-ea"/>
          <a:cs typeface="+mn-cs"/>
        </a:defRPr>
      </a:lvl1pPr>
      <a:lvl2pPr marL="742950" indent="-28575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defRPr>
      </a:lvl2pPr>
      <a:lvl3pPr marL="1143000" indent="-228600" algn="l" defTabSz="449263" rtl="0" eaLnBrk="0" fontAlgn="base" hangingPunct="0">
        <a:spcBef>
          <a:spcPts val="675"/>
        </a:spcBef>
        <a:spcAft>
          <a:spcPct val="0"/>
        </a:spcAft>
        <a:buClr>
          <a:srgbClr val="000000"/>
        </a:buClr>
        <a:buSzPct val="100000"/>
        <a:buFont typeface="Times New Roman" pitchFamily="18" charset="0"/>
        <a:defRPr sz="2700">
          <a:solidFill>
            <a:srgbClr val="000000"/>
          </a:solidFill>
          <a:latin typeface="+mn-lt"/>
          <a:ea typeface="+mn-ea"/>
        </a:defRPr>
      </a:lvl3pPr>
      <a:lvl4pPr marL="16002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ea typeface="+mn-ea"/>
        </a:defRPr>
      </a:lvl4pPr>
      <a:lvl5pPr marL="20574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ea typeface="+mn-ea"/>
        </a:defRPr>
      </a:lvl5pPr>
      <a:lvl6pPr marL="2514600" indent="-228600" algn="l" defTabSz="449263" rtl="0" fontAlgn="base">
        <a:spcBef>
          <a:spcPts val="575"/>
        </a:spcBef>
        <a:spcAft>
          <a:spcPct val="0"/>
        </a:spcAft>
        <a:buClr>
          <a:srgbClr val="000000"/>
        </a:buClr>
        <a:buSzPct val="100000"/>
        <a:buFont typeface="Times New Roman" pitchFamily="16" charset="0"/>
        <a:defRPr sz="2300">
          <a:solidFill>
            <a:srgbClr val="000000"/>
          </a:solidFill>
          <a:latin typeface="+mn-lt"/>
          <a:ea typeface="+mn-ea"/>
        </a:defRPr>
      </a:lvl6pPr>
      <a:lvl7pPr marL="2971800" indent="-228600" algn="l" defTabSz="449263" rtl="0" fontAlgn="base">
        <a:spcBef>
          <a:spcPts val="575"/>
        </a:spcBef>
        <a:spcAft>
          <a:spcPct val="0"/>
        </a:spcAft>
        <a:buClr>
          <a:srgbClr val="000000"/>
        </a:buClr>
        <a:buSzPct val="100000"/>
        <a:buFont typeface="Times New Roman" pitchFamily="16" charset="0"/>
        <a:defRPr sz="2300">
          <a:solidFill>
            <a:srgbClr val="000000"/>
          </a:solidFill>
          <a:latin typeface="+mn-lt"/>
          <a:ea typeface="+mn-ea"/>
        </a:defRPr>
      </a:lvl7pPr>
      <a:lvl8pPr marL="3429000" indent="-228600" algn="l" defTabSz="449263" rtl="0" fontAlgn="base">
        <a:spcBef>
          <a:spcPts val="575"/>
        </a:spcBef>
        <a:spcAft>
          <a:spcPct val="0"/>
        </a:spcAft>
        <a:buClr>
          <a:srgbClr val="000000"/>
        </a:buClr>
        <a:buSzPct val="100000"/>
        <a:buFont typeface="Times New Roman" pitchFamily="16" charset="0"/>
        <a:defRPr sz="2300">
          <a:solidFill>
            <a:srgbClr val="000000"/>
          </a:solidFill>
          <a:latin typeface="+mn-lt"/>
          <a:ea typeface="+mn-ea"/>
        </a:defRPr>
      </a:lvl8pPr>
      <a:lvl9pPr marL="3886200" indent="-228600" algn="l" defTabSz="449263" rtl="0" fontAlgn="base">
        <a:spcBef>
          <a:spcPts val="575"/>
        </a:spcBef>
        <a:spcAft>
          <a:spcPct val="0"/>
        </a:spcAft>
        <a:buClr>
          <a:srgbClr val="000000"/>
        </a:buClr>
        <a:buSzPct val="100000"/>
        <a:buFont typeface="Times New Roman" pitchFamily="16" charset="0"/>
        <a:defRPr sz="23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19113" y="1189038"/>
            <a:ext cx="9529762" cy="5616575"/>
          </a:xfrm>
        </p:spPr>
        <p:txBody>
          <a:bodyPr anchor="t"/>
          <a:lstStyle/>
          <a:p>
            <a:pPr eaLnBrk="1" hangingPunct="1">
              <a:lnSpc>
                <a:spcPct val="90000"/>
              </a:lnSpc>
              <a:buClrTx/>
              <a:buFontTx/>
              <a:buNone/>
              <a:tabLst>
                <a:tab pos="0" algn="l"/>
                <a:tab pos="1039813" algn="l"/>
                <a:tab pos="2081213" algn="l"/>
                <a:tab pos="3122613" algn="l"/>
                <a:tab pos="4164013" algn="l"/>
                <a:tab pos="5205413" algn="l"/>
                <a:tab pos="6246813" algn="l"/>
                <a:tab pos="7288213" algn="l"/>
                <a:tab pos="8329613" algn="l"/>
                <a:tab pos="9372600" algn="l"/>
                <a:tab pos="10412413" algn="l"/>
              </a:tabLst>
            </a:pPr>
            <a:r>
              <a:rPr lang="it-IT" sz="1800" dirty="0" smtClean="0">
                <a:solidFill>
                  <a:srgbClr val="4D4D4D"/>
                </a:solidFill>
                <a:cs typeface="Arial" charset="0"/>
              </a:rPr>
              <a:t/>
            </a:r>
            <a:br>
              <a:rPr lang="it-IT" sz="1800" dirty="0" smtClean="0">
                <a:solidFill>
                  <a:srgbClr val="4D4D4D"/>
                </a:solidFill>
                <a:cs typeface="Arial" charset="0"/>
              </a:rPr>
            </a:br>
            <a:r>
              <a:rPr lang="it-IT" sz="1800" dirty="0" smtClean="0">
                <a:solidFill>
                  <a:srgbClr val="4D4D4D"/>
                </a:solidFill>
                <a:cs typeface="Arial" charset="0"/>
              </a:rPr>
              <a:t/>
            </a:r>
            <a:br>
              <a:rPr lang="it-IT" sz="1800" dirty="0" smtClean="0">
                <a:solidFill>
                  <a:srgbClr val="4D4D4D"/>
                </a:solidFill>
                <a:cs typeface="Arial" charset="0"/>
              </a:rPr>
            </a:br>
            <a:r>
              <a:rPr lang="it-IT" sz="1800" dirty="0" smtClean="0">
                <a:solidFill>
                  <a:srgbClr val="4D4D4D"/>
                </a:solidFill>
                <a:cs typeface="Arial" charset="0"/>
              </a:rPr>
              <a:t/>
            </a:r>
            <a:br>
              <a:rPr lang="it-IT" sz="1800" dirty="0" smtClean="0">
                <a:solidFill>
                  <a:srgbClr val="4D4D4D"/>
                </a:solidFill>
                <a:cs typeface="Arial" charset="0"/>
              </a:rPr>
            </a:br>
            <a:r>
              <a:rPr lang="it-IT" sz="3200" dirty="0" smtClean="0">
                <a:solidFill>
                  <a:srgbClr val="4D4D4D"/>
                </a:solidFill>
                <a:cs typeface="Arial" charset="0"/>
              </a:rPr>
              <a:t/>
            </a:r>
            <a:br>
              <a:rPr lang="it-IT" sz="3200" dirty="0" smtClean="0">
                <a:solidFill>
                  <a:srgbClr val="4D4D4D"/>
                </a:solidFill>
                <a:cs typeface="Arial" charset="0"/>
              </a:rPr>
            </a:br>
            <a:r>
              <a:rPr lang="it-IT" sz="3200" b="1" dirty="0" smtClean="0">
                <a:solidFill>
                  <a:srgbClr val="4D4D4D"/>
                </a:solidFill>
                <a:cs typeface="Arial" charset="0"/>
              </a:rPr>
              <a:t>IL NUOVO ACCORDO ECONOMICO COLLETTIVO PER GLI AGENTI E RAPPRESENTANTI DEL SETTORE INDUSTRIALE 30 LUGLIO 2014: </a:t>
            </a:r>
            <a:br>
              <a:rPr lang="it-IT" sz="3200" b="1" dirty="0" smtClean="0">
                <a:solidFill>
                  <a:srgbClr val="4D4D4D"/>
                </a:solidFill>
                <a:cs typeface="Arial" charset="0"/>
              </a:rPr>
            </a:br>
            <a:r>
              <a:rPr lang="it-IT" sz="3200" b="1" dirty="0" smtClean="0">
                <a:solidFill>
                  <a:srgbClr val="4D4D4D"/>
                </a:solidFill>
                <a:cs typeface="Arial" charset="0"/>
              </a:rPr>
              <a:t>LA NUOVA INDENNITA’ </a:t>
            </a:r>
            <a:r>
              <a:rPr lang="it-IT" sz="3200" b="1" dirty="0" err="1" smtClean="0">
                <a:solidFill>
                  <a:srgbClr val="4D4D4D"/>
                </a:solidFill>
                <a:cs typeface="Arial" charset="0"/>
              </a:rPr>
              <a:t>DI</a:t>
            </a:r>
            <a:r>
              <a:rPr lang="it-IT" sz="3200" b="1" dirty="0" smtClean="0">
                <a:solidFill>
                  <a:srgbClr val="4D4D4D"/>
                </a:solidFill>
                <a:cs typeface="Arial" charset="0"/>
              </a:rPr>
              <a:t> FINE RAPPORTO, DISCIPLINA E MODALITA’ </a:t>
            </a:r>
            <a:r>
              <a:rPr lang="it-IT" sz="3200" b="1" dirty="0" err="1" smtClean="0">
                <a:solidFill>
                  <a:srgbClr val="4D4D4D"/>
                </a:solidFill>
                <a:cs typeface="Arial" charset="0"/>
              </a:rPr>
              <a:t>DI</a:t>
            </a:r>
            <a:r>
              <a:rPr lang="it-IT" sz="3200" b="1" dirty="0" smtClean="0">
                <a:solidFill>
                  <a:srgbClr val="4D4D4D"/>
                </a:solidFill>
                <a:cs typeface="Arial" charset="0"/>
              </a:rPr>
              <a:t> CALCOLO.</a:t>
            </a:r>
          </a:p>
        </p:txBody>
      </p:sp>
      <p:sp>
        <p:nvSpPr>
          <p:cNvPr id="2051" name="Rectangle 2"/>
          <p:cNvSpPr>
            <a:spLocks noChangeArrowheads="1"/>
          </p:cNvSpPr>
          <p:nvPr/>
        </p:nvSpPr>
        <p:spPr bwMode="auto">
          <a:xfrm>
            <a:off x="609600" y="4038600"/>
            <a:ext cx="9601200" cy="2743200"/>
          </a:xfrm>
          <a:prstGeom prst="rect">
            <a:avLst/>
          </a:prstGeom>
          <a:noFill/>
          <a:ln w="9525">
            <a:noFill/>
            <a:round/>
            <a:headEnd/>
            <a:tailEnd/>
          </a:ln>
        </p:spPr>
        <p:txBody>
          <a:bodyPr lIns="104400" tIns="52200" rIns="104400" bIns="52200"/>
          <a:lstStyle/>
          <a:p>
            <a:pPr eaLnBrk="1" hangingPunct="1">
              <a:lnSpc>
                <a:spcPct val="2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A00C1C"/>
                </a:solidFill>
                <a:latin typeface="Garamond" pitchFamily="18" charset="0"/>
              </a:rPr>
              <a:t> </a:t>
            </a:r>
          </a:p>
        </p:txBody>
      </p:sp>
      <p:pic>
        <p:nvPicPr>
          <p:cNvPr id="4" name="Immagine 3" descr="Immagine2.png"/>
          <p:cNvPicPr>
            <a:picLocks noChangeAspect="1"/>
          </p:cNvPicPr>
          <p:nvPr/>
        </p:nvPicPr>
        <p:blipFill>
          <a:blip r:embed="rId3" cstate="print"/>
          <a:stretch>
            <a:fillRect/>
          </a:stretch>
        </p:blipFill>
        <p:spPr>
          <a:xfrm>
            <a:off x="0" y="4773"/>
            <a:ext cx="10688638" cy="755330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2"/>
          <p:cNvSpPr>
            <a:spLocks noGrp="1"/>
          </p:cNvSpPr>
          <p:nvPr>
            <p:ph type="title"/>
          </p:nvPr>
        </p:nvSpPr>
        <p:spPr>
          <a:xfrm>
            <a:off x="519113" y="541338"/>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10243" name="Segnaposto contenuto 3"/>
          <p:cNvSpPr>
            <a:spLocks noGrp="1"/>
          </p:cNvSpPr>
          <p:nvPr>
            <p:ph sz="half" idx="1"/>
          </p:nvPr>
        </p:nvSpPr>
        <p:spPr>
          <a:xfrm>
            <a:off x="736600" y="1333500"/>
            <a:ext cx="4608513" cy="5543550"/>
          </a:xfrm>
        </p:spPr>
        <p:txBody>
          <a:bodyPr/>
          <a:lstStyle/>
          <a:p>
            <a:pPr marL="0" indent="0" algn="just"/>
            <a:r>
              <a:rPr lang="it-IT" sz="1400" dirty="0" smtClean="0"/>
              <a:t> 2 per cento sul valore annuo dell’incremento, se il tasso di incremento risulti superiore al 100%;</a:t>
            </a:r>
          </a:p>
          <a:p>
            <a:pPr marL="0" indent="0" algn="just"/>
            <a:r>
              <a:rPr lang="it-IT" sz="1400" dirty="0" smtClean="0"/>
              <a:t>3 per cento sul valore annuo dell’incremento, se il tasso di incremento risulti superiore al 150%;</a:t>
            </a:r>
          </a:p>
          <a:p>
            <a:pPr marL="0" indent="0" algn="just"/>
            <a:r>
              <a:rPr lang="it-IT" sz="1400" dirty="0" smtClean="0"/>
              <a:t>4 per cento del valore annuo dell’incremento, se il tasso di incremento risulti superiore al 200%;</a:t>
            </a:r>
          </a:p>
          <a:p>
            <a:pPr marL="0" indent="0" algn="just"/>
            <a:r>
              <a:rPr lang="it-IT" sz="1400" dirty="0" smtClean="0"/>
              <a:t>5 per cento del valore annuo dell’incremento, se il tasso di incremento risulti superiore al 250%;</a:t>
            </a:r>
          </a:p>
          <a:p>
            <a:pPr marL="0" indent="0" algn="just"/>
            <a:r>
              <a:rPr lang="it-IT" sz="1400" dirty="0" smtClean="0"/>
              <a:t>6 per cento del valore annuo dell’incremento, se il tasso di incremento risulti superiore al 300%;</a:t>
            </a:r>
          </a:p>
          <a:p>
            <a:pPr marL="0" indent="0" algn="just"/>
            <a:r>
              <a:rPr lang="it-IT" sz="1400" dirty="0" smtClean="0"/>
              <a:t>7 per cento del valore annuo dell’incremento, se il tasso di incremento risulti superiore al 350%.</a:t>
            </a:r>
          </a:p>
          <a:p>
            <a:pPr marL="0" indent="0" algn="just"/>
            <a:r>
              <a:rPr lang="it-IT" sz="1400" dirty="0" smtClean="0"/>
              <a:t>L’importo in questione non può comunque essere superiore alla differenza tra l’ammontare massimo previsto dal terzo comma dell’art. 1751 cod. civ. e la somma degli emolumenti del capo I e del capo II </a:t>
            </a:r>
            <a:r>
              <a:rPr lang="it-IT" sz="1400" dirty="0" err="1" smtClean="0"/>
              <a:t>lett.A</a:t>
            </a:r>
            <a:r>
              <a:rPr lang="it-IT" sz="1400" dirty="0" smtClean="0"/>
              <a:t>).</a:t>
            </a:r>
          </a:p>
          <a:p>
            <a:pPr marL="0" indent="0" algn="just"/>
            <a:r>
              <a:rPr lang="it-IT" sz="1400" dirty="0" smtClean="0"/>
              <a:t>Per gli agenti e rappresentanti incaricati da case editrici di vendere esclusivamente a privati consumatori, l’ammontare annuo delle provvigioni eccedenti la misura del 12% viene preso in considerazione ai fini del calcolo dell’indennità suppletiva di clientela, nel limite del 65%.</a:t>
            </a:r>
          </a:p>
          <a:p>
            <a:pPr marL="0" indent="0" algn="just"/>
            <a:endParaRPr lang="it-IT" sz="1400" dirty="0" smtClean="0"/>
          </a:p>
          <a:p>
            <a:pPr marL="0" indent="0" algn="just"/>
            <a:endParaRPr lang="it-IT" sz="1400" dirty="0" smtClean="0"/>
          </a:p>
          <a:p>
            <a:pPr marL="0" indent="0" algn="just"/>
            <a:endParaRPr lang="it-IT" sz="1400" dirty="0" smtClean="0"/>
          </a:p>
          <a:p>
            <a:pPr marL="0" indent="0"/>
            <a:endParaRPr lang="it-IT" sz="1400" dirty="0" smtClean="0"/>
          </a:p>
          <a:p>
            <a:pPr marL="0" indent="0"/>
            <a:endParaRPr lang="it-IT" sz="1400" dirty="0" smtClean="0"/>
          </a:p>
          <a:p>
            <a:pPr marL="0" indent="0"/>
            <a:endParaRPr lang="it-IT" sz="1400" dirty="0" smtClean="0"/>
          </a:p>
          <a:p>
            <a:pPr marL="0" indent="0"/>
            <a:endParaRPr lang="it-IT" sz="1400" dirty="0" smtClean="0"/>
          </a:p>
          <a:p>
            <a:pPr marL="0" indent="0"/>
            <a:endParaRPr lang="it-IT" sz="1000" dirty="0" smtClean="0"/>
          </a:p>
        </p:txBody>
      </p:sp>
      <p:sp>
        <p:nvSpPr>
          <p:cNvPr id="10244" name="Segnaposto contenuto 4"/>
          <p:cNvSpPr>
            <a:spLocks noGrp="1"/>
          </p:cNvSpPr>
          <p:nvPr>
            <p:ph sz="half" idx="2"/>
          </p:nvPr>
        </p:nvSpPr>
        <p:spPr>
          <a:xfrm>
            <a:off x="5344319" y="1333153"/>
            <a:ext cx="4465638" cy="5675313"/>
          </a:xfrm>
        </p:spPr>
        <p:txBody>
          <a:bodyPr/>
          <a:lstStyle/>
          <a:p>
            <a:pPr marL="0" indent="0" algn="just"/>
            <a:r>
              <a:rPr lang="it-IT" sz="1400" dirty="0" smtClean="0"/>
              <a:t>	Il trattamento di cui al presente capo II sarà riconosciuto, nei termini e alle condizioni di cui sopra, anche per lo scioglimento del contratto a termine </a:t>
            </a:r>
          </a:p>
          <a:p>
            <a:pPr marL="0" indent="0" algn="just"/>
            <a:r>
              <a:rPr lang="it-IT" sz="1400" dirty="0" smtClean="0"/>
              <a:t>	Per gli agenti e rappresentanti incaricati da case editrici di vendere esclusivamente a privati consumatori, l'ammontare annuo delle provvigioni eccedenti la misura del 12% viene preso in considerazione ai fini del calcolo dell'indennità suppletiva di clientela, nel limite del 65%.</a:t>
            </a:r>
          </a:p>
          <a:p>
            <a:pPr marL="0" indent="0" algn="just"/>
            <a:endParaRPr lang="it-IT" sz="1400" dirty="0" smtClean="0"/>
          </a:p>
          <a:p>
            <a:pPr marL="0" indent="0" algn="just"/>
            <a:endParaRPr lang="it-IT"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11267" name="Segnaposto contenuto 3"/>
          <p:cNvSpPr>
            <a:spLocks noGrp="1"/>
          </p:cNvSpPr>
          <p:nvPr>
            <p:ph sz="half" idx="1"/>
          </p:nvPr>
        </p:nvSpPr>
        <p:spPr>
          <a:xfrm>
            <a:off x="808038" y="1477168"/>
            <a:ext cx="4610100" cy="5399881"/>
          </a:xfrm>
        </p:spPr>
        <p:txBody>
          <a:bodyPr/>
          <a:lstStyle/>
          <a:p>
            <a:pPr marL="0" indent="0" algn="just"/>
            <a:endParaRPr lang="it-IT" sz="1400" dirty="0" smtClean="0"/>
          </a:p>
          <a:p>
            <a:pPr marL="0" indent="0" algn="just"/>
            <a:r>
              <a:rPr lang="it-IT" sz="1400" dirty="0" smtClean="0"/>
              <a:t>Il trattamento di cui al presente capo II non è dovuto se il contratto si scioglie per un fatto imputabile all’agente o rappresentante. </a:t>
            </a:r>
          </a:p>
          <a:p>
            <a:pPr marL="0" indent="0" algn="just"/>
            <a:r>
              <a:rPr lang="it-IT" sz="1400" dirty="0" smtClean="0"/>
              <a:t>Non si considerano fatto imputabile all’agente o rappresentante le dimissioni dovute a invalidità permanente e totale o successive al conseguimento della pensione di vecchiaia (ENASARCO), sempreché tali eventi si verifichino dopo che il rapporto sia durato almeno un anno. </a:t>
            </a:r>
          </a:p>
          <a:p>
            <a:pPr marL="0" indent="0" algn="just"/>
            <a:r>
              <a:rPr lang="it-IT" sz="1400" dirty="0" smtClean="0"/>
              <a:t>Il trattamento di cui al presente capo II sarà riconosciuto, nei termini e alle condizioni di cui sopra, anche per lo scioglimento del contratto a termine, che sia stato rinnovato o prorogato.</a:t>
            </a:r>
          </a:p>
          <a:p>
            <a:pPr marL="0" indent="0" algn="just"/>
            <a:endParaRPr lang="it-IT" sz="1400" dirty="0" smtClean="0"/>
          </a:p>
          <a:p>
            <a:pPr marL="0" indent="0" algn="just"/>
            <a:endParaRPr lang="it-IT" sz="1400" dirty="0" smtClean="0"/>
          </a:p>
        </p:txBody>
      </p:sp>
      <p:sp>
        <p:nvSpPr>
          <p:cNvPr id="11268" name="Segnaposto contenuto 4"/>
          <p:cNvSpPr>
            <a:spLocks noGrp="1"/>
          </p:cNvSpPr>
          <p:nvPr>
            <p:ph sz="half" idx="2"/>
          </p:nvPr>
        </p:nvSpPr>
        <p:spPr>
          <a:xfrm>
            <a:off x="5419725" y="1477169"/>
            <a:ext cx="4465638" cy="5531644"/>
          </a:xfrm>
        </p:spPr>
        <p:txBody>
          <a:bodyPr/>
          <a:lstStyle/>
          <a:p>
            <a:pPr marL="0" indent="0"/>
            <a:r>
              <a:rPr lang="it-IT" sz="1400" b="1" dirty="0" smtClean="0"/>
              <a:t>	</a:t>
            </a:r>
          </a:p>
          <a:p>
            <a:pPr marL="0" indent="0"/>
            <a:r>
              <a:rPr lang="it-IT" sz="1400" b="1" dirty="0" smtClean="0"/>
              <a:t>III)  </a:t>
            </a:r>
            <a:r>
              <a:rPr lang="it-IT" sz="1400" b="1" u="sng" dirty="0" smtClean="0"/>
              <a:t>Indennità meritocratica.</a:t>
            </a:r>
            <a:endParaRPr lang="it-IT" sz="1400" dirty="0" smtClean="0"/>
          </a:p>
          <a:p>
            <a:pPr marL="0" indent="0" algn="just"/>
            <a:r>
              <a:rPr lang="it-IT" sz="1400" b="1" dirty="0" smtClean="0"/>
              <a:t>	All'atto della cessazione del contratto di agenzia e rappresentanza commerciale, sarà corrisposta direttamente dalla ditta preponente all'agente o rappresentante, una indennità meritocratica alle condizioni indicate ai successivi commi quattro e cinque del presente capo III. Tale indennità verrà erogata qualora, alla cessazione del contratto, l’agente o rappresentante abbia apportato al preponente un sensibile incremento della clientela e/o del giro d’affari, in modo da procurare al preponente, anche dopo la cessazione del contratto, sostanziali vantaggi.</a:t>
            </a:r>
            <a:r>
              <a:rPr lang="it-IT" sz="1400" dirty="0" smtClean="0"/>
              <a:t> </a:t>
            </a:r>
          </a:p>
          <a:p>
            <a:pPr marL="0" indent="0" algn="just"/>
            <a:r>
              <a:rPr lang="it-IT" sz="1400" b="1" dirty="0" smtClean="0"/>
              <a:t>	L’indennità in questione sarà determinata mediante il sistema di calcolo definito ai sensi del successivo articolo 11.</a:t>
            </a:r>
          </a:p>
          <a:p>
            <a:pPr marL="0" indent="0" algn="just"/>
            <a:endParaRPr lang="it-IT" sz="1400" dirty="0" smtClean="0"/>
          </a:p>
          <a:p>
            <a:pPr marL="0" indent="0" algn="just"/>
            <a:endParaRPr lang="it-IT"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12291" name="Segnaposto contenuto 3"/>
          <p:cNvSpPr>
            <a:spLocks noGrp="1"/>
          </p:cNvSpPr>
          <p:nvPr>
            <p:ph sz="half" idx="1"/>
          </p:nvPr>
        </p:nvSpPr>
        <p:spPr>
          <a:xfrm>
            <a:off x="808038" y="1333500"/>
            <a:ext cx="4610100" cy="5543550"/>
          </a:xfrm>
        </p:spPr>
        <p:txBody>
          <a:bodyPr/>
          <a:lstStyle/>
          <a:p>
            <a:pPr marL="0" indent="0" algn="just"/>
            <a:r>
              <a:rPr lang="it-IT" sz="1400" b="1" u="sng" dirty="0" smtClean="0"/>
              <a:t>Dichiarazione a verbale</a:t>
            </a:r>
            <a:endParaRPr lang="it-IT" sz="1400" dirty="0" smtClean="0"/>
          </a:p>
          <a:p>
            <a:pPr marL="0" indent="0" algn="just"/>
            <a:r>
              <a:rPr lang="it-IT" sz="1400" dirty="0" smtClean="0"/>
              <a:t>Gli importi previsti al capo I e al capo II lett. A) del presente articolo verranno riconosciuti all'agente o rappresentante, anche nel caso in cui eccedano l'ammontare massimo stabilito dal terzo comma dell'articolo 1751 Codice Civile. Le parti confermano che le presenti disposizioni collettive in materia di indennità per la cessazione del rapporto di agenzia sono applicative della Direttiva CEE n. 86/653 e dell'art. 1751 Codice Civile, ne rispettano la lettera e lo spirito così come perseguito dal legislatore comunitario e nazionale e costituiscono complessivamente una condizione di miglior favore rispetto alla disciplina di legge. Esse sono correlative ed inscindibili tra di loro e non sono cumulabili con alcun altro trattamento.</a:t>
            </a:r>
            <a:endParaRPr lang="it-IT" sz="1000" dirty="0" smtClean="0"/>
          </a:p>
        </p:txBody>
      </p:sp>
      <p:sp>
        <p:nvSpPr>
          <p:cNvPr id="5" name="Segnaposto contenuto 4"/>
          <p:cNvSpPr>
            <a:spLocks noGrp="1"/>
          </p:cNvSpPr>
          <p:nvPr>
            <p:ph sz="half" idx="2"/>
          </p:nvPr>
        </p:nvSpPr>
        <p:spPr>
          <a:xfrm>
            <a:off x="5419725" y="1405162"/>
            <a:ext cx="4465638" cy="5603652"/>
          </a:xfrm>
        </p:spPr>
        <p:txBody>
          <a:bodyPr/>
          <a:lstStyle/>
          <a:p>
            <a:pPr marL="0" indent="0" algn="just"/>
            <a:r>
              <a:rPr lang="it-IT" sz="1400" b="1" dirty="0" err="1" smtClean="0"/>
              <a:t>ll</a:t>
            </a:r>
            <a:r>
              <a:rPr lang="it-IT" sz="1400" b="1" dirty="0" smtClean="0"/>
              <a:t> trattamento di cui al presente capo III non è dovuto se il contratto si scioglie per un fatto imputabile all'agente o rappresentante. Non si considerano fatti imputabili all'agente o rappresentante le dimissioni: dovute ad accertati gravi inadempimenti del preponente; conseguenti ad invalidità permanente e totale; dovute ad infermità e/o malattia che non consentano la prosecuzione del rapporto; successive al conseguimento della pensione di vecchiaia o vecchiaia anticipata ENASARCO; successive al conseguimento della pensione di vecchiaia o anticipata INPS; sempreché i citati eventi si verifichino dopo che il rapporto sia durato almeno un anno.</a:t>
            </a:r>
            <a:endParaRPr lang="it-IT" sz="1400" dirty="0" smtClean="0"/>
          </a:p>
          <a:p>
            <a:pPr marL="0" indent="0" algn="just"/>
            <a:r>
              <a:rPr lang="it-IT" sz="1400" b="1" dirty="0" smtClean="0"/>
              <a:t>	Nel caso in cui l’indennità meritocratica (capo III) risulti pari o inferiore alla somma delle indennità di cui al capo I e II, l’indennità di scioglimento del contratto sarà costituita unicamente dalla somma dell’indennità di risoluzione del rapporto (capo I) e dall’indennità suppletiva di clientela (capo II).</a:t>
            </a:r>
            <a:endParaRPr lang="it-IT" sz="1400" dirty="0" smtClean="0"/>
          </a:p>
          <a:p>
            <a:pPr marL="0" indent="0"/>
            <a:endParaRPr lang="it-IT" sz="1400" b="1" dirty="0" smtClean="0"/>
          </a:p>
          <a:p>
            <a:pPr>
              <a:defRPr/>
            </a:pPr>
            <a:endParaRPr lang="it-IT" sz="1400" dirty="0" smtClean="0"/>
          </a:p>
          <a:p>
            <a:pPr>
              <a:defRPr/>
            </a:pPr>
            <a:endParaRPr lang="it-IT"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12291" name="Segnaposto contenuto 3"/>
          <p:cNvSpPr>
            <a:spLocks noGrp="1"/>
          </p:cNvSpPr>
          <p:nvPr>
            <p:ph sz="half" idx="1"/>
          </p:nvPr>
        </p:nvSpPr>
        <p:spPr>
          <a:xfrm>
            <a:off x="808038" y="1333500"/>
            <a:ext cx="4610100" cy="5543550"/>
          </a:xfrm>
        </p:spPr>
        <p:txBody>
          <a:bodyPr/>
          <a:lstStyle/>
          <a:p>
            <a:pPr marL="0" indent="0" algn="just"/>
            <a:r>
              <a:rPr lang="it-IT" sz="1400" dirty="0" smtClean="0"/>
              <a:t>.</a:t>
            </a:r>
            <a:endParaRPr lang="it-IT" sz="1000" dirty="0" smtClean="0"/>
          </a:p>
        </p:txBody>
      </p:sp>
      <p:sp>
        <p:nvSpPr>
          <p:cNvPr id="5" name="Segnaposto contenuto 4"/>
          <p:cNvSpPr>
            <a:spLocks noGrp="1"/>
          </p:cNvSpPr>
          <p:nvPr>
            <p:ph sz="half" idx="2"/>
          </p:nvPr>
        </p:nvSpPr>
        <p:spPr>
          <a:xfrm>
            <a:off x="5419725" y="1405162"/>
            <a:ext cx="4465638" cy="5603652"/>
          </a:xfrm>
        </p:spPr>
        <p:txBody>
          <a:bodyPr/>
          <a:lstStyle/>
          <a:p>
            <a:pPr marL="0" indent="0"/>
            <a:endParaRPr lang="it-IT" sz="1400" dirty="0" smtClean="0"/>
          </a:p>
          <a:p>
            <a:pPr marL="0" indent="0" algn="just"/>
            <a:r>
              <a:rPr lang="it-IT" sz="1400" b="1" dirty="0" smtClean="0"/>
              <a:t>Ove invece l’indennità meritocratica (capo III) risulti superiore alla somma delle indennità di cui al capo I e </a:t>
            </a:r>
            <a:r>
              <a:rPr lang="it-IT" sz="1400" b="1" dirty="0" err="1" smtClean="0"/>
              <a:t>II</a:t>
            </a:r>
            <a:r>
              <a:rPr lang="it-IT" sz="1400" b="1" dirty="0" smtClean="0"/>
              <a:t> l’indennità di scioglimento del contratto sarà costituita, oltre che dalla somma delle citate indennità di cui al capo I e II, dall’indennità meritocratica al netto della somma dell’indennità di risoluzione del rapporto (capo I) e dell’indennità suppletiva di clientela (capo II).</a:t>
            </a:r>
          </a:p>
          <a:p>
            <a:pPr marL="0" indent="0" algn="just"/>
            <a:endParaRPr lang="it-IT" sz="1400" b="1" dirty="0" smtClean="0"/>
          </a:p>
          <a:p>
            <a:pPr marL="0" indent="0" algn="just"/>
            <a:r>
              <a:rPr lang="it-IT" sz="1400" b="1" dirty="0" smtClean="0"/>
              <a:t>Il trattamento di cui al presente capo III sarà riconosciuto, nei termini e alle condizioni di cui sopra, anche per lo scioglimento del contratto a termine.</a:t>
            </a:r>
          </a:p>
          <a:p>
            <a:pPr marL="0" indent="0" algn="just"/>
            <a:endParaRPr lang="it-IT" sz="1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12291" name="Segnaposto contenuto 3"/>
          <p:cNvSpPr>
            <a:spLocks noGrp="1"/>
          </p:cNvSpPr>
          <p:nvPr>
            <p:ph sz="half" idx="1"/>
          </p:nvPr>
        </p:nvSpPr>
        <p:spPr>
          <a:xfrm>
            <a:off x="735807" y="1333153"/>
            <a:ext cx="4610100" cy="5543550"/>
          </a:xfrm>
        </p:spPr>
        <p:txBody>
          <a:bodyPr/>
          <a:lstStyle/>
          <a:p>
            <a:pPr marL="0" indent="0" algn="just"/>
            <a:endParaRPr lang="it-IT" sz="1000" dirty="0" smtClean="0"/>
          </a:p>
        </p:txBody>
      </p:sp>
      <p:sp>
        <p:nvSpPr>
          <p:cNvPr id="5" name="Segnaposto contenuto 4"/>
          <p:cNvSpPr>
            <a:spLocks noGrp="1"/>
          </p:cNvSpPr>
          <p:nvPr>
            <p:ph sz="half" idx="2"/>
          </p:nvPr>
        </p:nvSpPr>
        <p:spPr>
          <a:xfrm>
            <a:off x="5419725" y="1405162"/>
            <a:ext cx="4465638" cy="5603652"/>
          </a:xfrm>
        </p:spPr>
        <p:txBody>
          <a:bodyPr/>
          <a:lstStyle/>
          <a:p>
            <a:pPr marL="0" indent="0" algn="just"/>
            <a:r>
              <a:rPr lang="it-IT" sz="1400" b="1" u="sng" dirty="0" smtClean="0"/>
              <a:t>Dichiarazione a verbale</a:t>
            </a:r>
            <a:endParaRPr lang="it-IT" sz="1400" dirty="0" smtClean="0"/>
          </a:p>
          <a:p>
            <a:pPr marL="0" indent="0" algn="just"/>
            <a:r>
              <a:rPr lang="it-IT" sz="1400" dirty="0" smtClean="0"/>
              <a:t>Gli importi previsti al capo I e al capo II del presente articolo verranno riconosciuti all'agente o rappresentante, anche nel caso in cui eccedano l'ammontare massimo stabilito dal terzo comma dell'articolo 1751 Codice Civile.  </a:t>
            </a:r>
            <a:r>
              <a:rPr lang="it-IT" sz="1400" b="1" dirty="0" smtClean="0"/>
              <a:t>In tale fattispecie l’indennità di scioglimento del contratto sarà costituita unicamente dai citati importi previsti al capo I e </a:t>
            </a:r>
            <a:r>
              <a:rPr lang="it-IT" sz="1400" b="1" dirty="0" err="1" smtClean="0"/>
              <a:t>II</a:t>
            </a:r>
            <a:r>
              <a:rPr lang="it-IT" sz="1400" b="1" dirty="0" smtClean="0"/>
              <a:t>.</a:t>
            </a:r>
            <a:endParaRPr lang="it-IT" sz="1400" dirty="0" smtClean="0"/>
          </a:p>
          <a:p>
            <a:pPr marL="0" indent="0" algn="just"/>
            <a:endParaRPr lang="it-IT" sz="1400" dirty="0" smtClean="0"/>
          </a:p>
          <a:p>
            <a:pPr marL="0" indent="0" algn="just"/>
            <a:r>
              <a:rPr lang="it-IT" sz="1400" dirty="0" smtClean="0"/>
              <a:t>Le parti confermano che le presenti disposizioni collettive in materia di indennità per la cessazione del rapporto di agenzia sono applicative della Direttiva CEE n. 86/653 e dell'art. 1751 Codice Civile, ne rispettano la lettera e lo spirito così come perseguito dal legislatore comunitario e nazionale e costituiscono complessivamente una condizione di miglior favore rispetto alla disciplina di legge. Esse sono correlative ed inscindibili tra di loro e non sono cumulabili con alcun altro trattamento.</a:t>
            </a:r>
            <a:endParaRPr lang="it-IT" sz="1000" dirty="0" smtClean="0"/>
          </a:p>
          <a:p>
            <a:pPr>
              <a:defRPr/>
            </a:pPr>
            <a:endParaRPr lang="it-IT" sz="1400" dirty="0" smtClean="0"/>
          </a:p>
          <a:p>
            <a:pPr>
              <a:defRPr/>
            </a:pPr>
            <a:endParaRPr lang="it-IT"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2"/>
          <p:cNvSpPr>
            <a:spLocks noGrp="1"/>
          </p:cNvSpPr>
          <p:nvPr>
            <p:ph type="title"/>
          </p:nvPr>
        </p:nvSpPr>
        <p:spPr/>
        <p:txBody>
          <a:bodyPr/>
          <a:lstStyle/>
          <a:p>
            <a:r>
              <a:rPr lang="it-IT" sz="2800" b="1" u="sng" dirty="0" smtClean="0"/>
              <a:t>IL NUOVO ART. 11 INSERITO DALL’AEC 2014 </a:t>
            </a:r>
          </a:p>
        </p:txBody>
      </p:sp>
      <p:sp>
        <p:nvSpPr>
          <p:cNvPr id="13315" name="Segnaposto contenuto 6"/>
          <p:cNvSpPr>
            <a:spLocks noGrp="1"/>
          </p:cNvSpPr>
          <p:nvPr>
            <p:ph idx="1"/>
          </p:nvPr>
        </p:nvSpPr>
        <p:spPr>
          <a:xfrm>
            <a:off x="801688" y="1909763"/>
            <a:ext cx="9083675" cy="5099050"/>
          </a:xfrm>
        </p:spPr>
        <p:txBody>
          <a:bodyPr/>
          <a:lstStyle/>
          <a:p>
            <a:r>
              <a:rPr lang="it-IT" sz="1400" b="1" dirty="0" smtClean="0"/>
              <a:t>ART. 11</a:t>
            </a:r>
          </a:p>
          <a:p>
            <a:pPr algn="just"/>
            <a:r>
              <a:rPr lang="it-IT" sz="1400" b="1" dirty="0" smtClean="0"/>
              <a:t>(Determinazione indennità meritocratica)</a:t>
            </a:r>
          </a:p>
          <a:p>
            <a:pPr algn="just"/>
            <a:r>
              <a:rPr lang="it-IT" sz="1400" b="1" dirty="0" smtClean="0"/>
              <a:t> L’indennità meritocratica è determinata come segue:</a:t>
            </a:r>
            <a:endParaRPr lang="it-IT" sz="1400" dirty="0" smtClean="0"/>
          </a:p>
          <a:p>
            <a:pPr algn="just"/>
            <a:r>
              <a:rPr lang="it-IT" sz="1400" b="1" dirty="0" smtClean="0"/>
              <a:t>1. </a:t>
            </a:r>
            <a:r>
              <a:rPr lang="it-IT" sz="1400" b="1" u="sng" dirty="0" smtClean="0"/>
              <a:t>si individua il valore dell’incremento della clientela e/o del giro d’affari</a:t>
            </a:r>
            <a:r>
              <a:rPr lang="it-IT" sz="1400" b="1" dirty="0" smtClean="0"/>
              <a:t> prendendo in considerazione il volume complessivo dei guadagni </a:t>
            </a:r>
            <a:r>
              <a:rPr lang="it-IT" sz="1400" b="1" dirty="0" err="1" smtClean="0"/>
              <a:t>provvigionali</a:t>
            </a:r>
            <a:r>
              <a:rPr lang="it-IT" sz="1400" b="1" dirty="0" smtClean="0"/>
              <a:t> e di ogni altro compenso percepito dall’agente o rappresentante di commercio. </a:t>
            </a:r>
            <a:endParaRPr lang="it-IT" sz="1400" dirty="0" smtClean="0"/>
          </a:p>
          <a:p>
            <a:pPr algn="just"/>
            <a:r>
              <a:rPr lang="it-IT" sz="1400" b="1" dirty="0" smtClean="0"/>
              <a:t>	Detto valore dell’incremento si determina in base alla </a:t>
            </a:r>
            <a:r>
              <a:rPr lang="it-IT" sz="1400" b="1" u="sng" dirty="0" smtClean="0"/>
              <a:t>differenza</a:t>
            </a:r>
            <a:r>
              <a:rPr lang="it-IT" sz="1400" b="1" dirty="0" smtClean="0"/>
              <a:t> tra i guadagni complessivi risultanti dalle ultime quattro liquidazioni trimestrali e quelli risultanti dalle prime quattro liquidazioni trimestrali, applicando a questi ultimi i coefficienti di rivalutazione Istat per i crediti di lavoro.</a:t>
            </a:r>
            <a:endParaRPr lang="it-IT" sz="1400" dirty="0" smtClean="0"/>
          </a:p>
          <a:p>
            <a:pPr algn="just"/>
            <a:r>
              <a:rPr lang="it-IT" sz="1400" b="1" dirty="0" smtClean="0"/>
              <a:t> </a:t>
            </a:r>
            <a:endParaRPr lang="it-IT" sz="1400" dirty="0" smtClean="0"/>
          </a:p>
          <a:p>
            <a:pPr algn="just"/>
            <a:r>
              <a:rPr lang="it-IT" sz="1400" b="1" dirty="0" smtClean="0"/>
              <a:t>	Nel caso di rapporti di agenzia e rappresentanza commerciale che, all’atto della cessazione, siano in corso da più di 5 anni, il valore dell’incremento si determina in base alla </a:t>
            </a:r>
            <a:r>
              <a:rPr lang="it-IT" sz="1400" b="1" u="sng" dirty="0" smtClean="0"/>
              <a:t>differenza</a:t>
            </a:r>
            <a:r>
              <a:rPr lang="it-IT" sz="1400" b="1" dirty="0" smtClean="0"/>
              <a:t> tra la media annua delle provvigioni di competenza dell’agente o rappresentante negli ultimi due anni di durata del rapporto (ultime otto liquidazioni trimestrali) e la media annua delle provvigioni di competenza dell’agente o rappresentante nei primi due anni di durata del rapporto (prime otto liquidazioni trimestrali, rivalutate secondo gli indici Istat per i crediti di lavoro).</a:t>
            </a:r>
            <a:endParaRPr lang="it-IT" sz="1400" dirty="0" smtClean="0"/>
          </a:p>
          <a:p>
            <a:pPr algn="just"/>
            <a:endParaRPr lang="it-IT" sz="1400" dirty="0" smtClean="0"/>
          </a:p>
        </p:txBody>
      </p:sp>
      <p:sp>
        <p:nvSpPr>
          <p:cNvPr id="13316" name="Rectangle 2"/>
          <p:cNvSpPr>
            <a:spLocks noChangeArrowheads="1"/>
          </p:cNvSpPr>
          <p:nvPr/>
        </p:nvSpPr>
        <p:spPr bwMode="auto">
          <a:xfrm>
            <a:off x="0" y="4714875"/>
            <a:ext cx="10688638" cy="231775"/>
          </a:xfrm>
          <a:prstGeom prst="rect">
            <a:avLst/>
          </a:prstGeom>
          <a:noFill/>
          <a:ln w="9525">
            <a:noFill/>
            <a:miter lim="800000"/>
            <a:headEnd/>
            <a:tailEnd/>
          </a:ln>
        </p:spPr>
        <p:txBody>
          <a:bodyPr bIns="0" anchor="ctr">
            <a:spAutoFit/>
          </a:bodyPr>
          <a:lstStyle/>
          <a:p>
            <a:pPr>
              <a:tabLst>
                <a:tab pos="228600" algn="l"/>
              </a:tabLst>
            </a:pPr>
            <a:r>
              <a:rPr lang="it-IT" sz="1200" b="1" u="sng"/>
              <a:t> del giro</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2"/>
          <p:cNvSpPr>
            <a:spLocks noGrp="1"/>
          </p:cNvSpPr>
          <p:nvPr>
            <p:ph type="title"/>
          </p:nvPr>
        </p:nvSpPr>
        <p:spPr/>
        <p:txBody>
          <a:bodyPr/>
          <a:lstStyle/>
          <a:p>
            <a:r>
              <a:rPr lang="it-IT" sz="2800" b="1" u="sng" dirty="0" smtClean="0"/>
              <a:t>IL NUOVO ART. 11 INSERITO DALL’AEC 2014 </a:t>
            </a:r>
          </a:p>
        </p:txBody>
      </p:sp>
      <p:sp>
        <p:nvSpPr>
          <p:cNvPr id="14339" name="Segnaposto contenuto 6"/>
          <p:cNvSpPr>
            <a:spLocks noGrp="1"/>
          </p:cNvSpPr>
          <p:nvPr>
            <p:ph idx="1"/>
          </p:nvPr>
        </p:nvSpPr>
        <p:spPr>
          <a:xfrm>
            <a:off x="952500" y="2052638"/>
            <a:ext cx="9083675" cy="4824412"/>
          </a:xfrm>
        </p:spPr>
        <p:txBody>
          <a:bodyPr/>
          <a:lstStyle/>
          <a:p>
            <a:pPr algn="just"/>
            <a:r>
              <a:rPr lang="it-IT" sz="1400" b="1" dirty="0" smtClean="0"/>
              <a:t>	Nel caso di rapporti di agenzia e rappresentanza commerciale, che all’atto della cessazione, siano in corso da oltre 10 anni, il valore dell’incremento si determina in base alla </a:t>
            </a:r>
            <a:r>
              <a:rPr lang="it-IT" sz="1400" b="1" u="sng" dirty="0" smtClean="0"/>
              <a:t>differenza</a:t>
            </a:r>
            <a:r>
              <a:rPr lang="it-IT" sz="1400" b="1" dirty="0" smtClean="0"/>
              <a:t> tra la media annua delle provvigioni di competenza dell’agente o rappresentante negli ultimi tre anni di durata del rapporto (ultime dodici liquidazioni trimestrali) e la media annua delle provvigioni di competenza dell’agente o rappresentante nei primi tre anni di durata del rapporto (prime dodici liquidazioni trimestrali, rivalutate secondo gli indici Istat per i crediti di lavoro).</a:t>
            </a:r>
            <a:endParaRPr lang="it-IT" sz="1400" dirty="0" smtClean="0"/>
          </a:p>
          <a:p>
            <a:pPr algn="just"/>
            <a:r>
              <a:rPr lang="it-IT" sz="1400" b="1" dirty="0" smtClean="0"/>
              <a:t>	Il </a:t>
            </a:r>
            <a:r>
              <a:rPr lang="it-IT" sz="1400" b="1" u="sng" dirty="0" smtClean="0"/>
              <a:t>raffronto</a:t>
            </a:r>
            <a:r>
              <a:rPr lang="it-IT" sz="1400" b="1" dirty="0" smtClean="0"/>
              <a:t> tra dati iniziali e dati finali di cui ai precedenti commi va effettuato in termini omogenei. </a:t>
            </a:r>
          </a:p>
          <a:p>
            <a:pPr algn="just"/>
            <a:r>
              <a:rPr lang="it-IT" sz="1400" b="1" dirty="0"/>
              <a:t>	</a:t>
            </a:r>
            <a:r>
              <a:rPr lang="it-IT" sz="1400" b="1" dirty="0" smtClean="0"/>
              <a:t>Pertanto, in caso di variazioni in aumento o in diminuzione intervenute nel corso del rapporto e riguardanti il territorio, la clientela, i prodotti, le provvigioni, gli effetti di dette variazioni vanno neutralizzati, non potendo comportare né oneri né vantaggi per nessuna delle parti, ai fini specifici qui considerati;</a:t>
            </a:r>
            <a:endParaRPr lang="it-IT" sz="1400" dirty="0" smtClean="0"/>
          </a:p>
          <a:p>
            <a:pPr algn="just"/>
            <a:r>
              <a:rPr lang="it-IT" sz="1400" b="1" dirty="0" smtClean="0"/>
              <a:t> 2. </a:t>
            </a:r>
            <a:r>
              <a:rPr lang="it-IT" sz="1400" b="1" u="sng" dirty="0" smtClean="0"/>
              <a:t>si individua il “periodo di prognosi”</a:t>
            </a:r>
            <a:r>
              <a:rPr lang="it-IT" sz="1400" b="1" dirty="0" smtClean="0"/>
              <a:t>, come da tabella in calce al presente articolo, in base alla tipologia di agente o rappresentante ed alla durata del rapporto, stimando così la durata del periodo nel corso del quale la ditta preponente continuerà a trarre vantaggi dall’attività svolta dall’agente o rappresentante;</a:t>
            </a:r>
            <a:endParaRPr lang="it-IT" sz="1400" dirty="0" smtClean="0"/>
          </a:p>
          <a:p>
            <a:pPr algn="just"/>
            <a:r>
              <a:rPr lang="it-IT" sz="1400" b="1" dirty="0" smtClean="0"/>
              <a:t> 3. </a:t>
            </a:r>
            <a:r>
              <a:rPr lang="it-IT" sz="1400" b="1" u="sng" dirty="0" smtClean="0"/>
              <a:t>si determina il “tasso di migrazione”</a:t>
            </a:r>
            <a:r>
              <a:rPr lang="it-IT" sz="1400" b="1" dirty="0" smtClean="0"/>
              <a:t> della clientela, come da tabella in calce al presente articolo, in base alla tipologia di agente o rappresentante ed alla durata del rapporto contrattuale;</a:t>
            </a:r>
            <a:endParaRPr lang="it-IT" sz="1400" dirty="0" smtClean="0"/>
          </a:p>
          <a:p>
            <a:pPr algn="just"/>
            <a:endParaRPr lang="it-IT" sz="1400" dirty="0" smtClean="0"/>
          </a:p>
          <a:p>
            <a:endParaRPr lang="it-IT"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2"/>
          <p:cNvSpPr>
            <a:spLocks noGrp="1"/>
          </p:cNvSpPr>
          <p:nvPr>
            <p:ph type="title"/>
          </p:nvPr>
        </p:nvSpPr>
        <p:spPr/>
        <p:txBody>
          <a:bodyPr/>
          <a:lstStyle/>
          <a:p>
            <a:r>
              <a:rPr lang="it-IT" sz="2800" b="1" u="sng" dirty="0" smtClean="0"/>
              <a:t>IL NUOVO ART. 11 INSERITO DALL’AEC 2014 </a:t>
            </a:r>
          </a:p>
        </p:txBody>
      </p:sp>
      <p:sp>
        <p:nvSpPr>
          <p:cNvPr id="15363" name="Segnaposto contenuto 6"/>
          <p:cNvSpPr>
            <a:spLocks noGrp="1"/>
          </p:cNvSpPr>
          <p:nvPr>
            <p:ph idx="1"/>
          </p:nvPr>
        </p:nvSpPr>
        <p:spPr>
          <a:xfrm>
            <a:off x="736600" y="2052638"/>
            <a:ext cx="9083675" cy="4824412"/>
          </a:xfrm>
        </p:spPr>
        <p:txBody>
          <a:bodyPr/>
          <a:lstStyle/>
          <a:p>
            <a:pPr algn="just"/>
            <a:r>
              <a:rPr lang="it-IT" sz="1400" b="1" dirty="0" smtClean="0"/>
              <a:t>4. </a:t>
            </a:r>
            <a:r>
              <a:rPr lang="it-IT" sz="1400" b="1" u="sng" dirty="0" smtClean="0"/>
              <a:t>si sottrae, per il primo anno del periodo di prognosi il citato tasso di migrazione dal valore dell’incremento di cui al punto 1</a:t>
            </a:r>
            <a:r>
              <a:rPr lang="it-IT" sz="1400" b="1" dirty="0" smtClean="0"/>
              <a:t>. Per gli anni successivi del periodo di prognosi il medesimo tasso di migrazione viene sottratto dal valore determinato per l’anno di prognosi precedente. Si sommano i risultati così ottenuti;</a:t>
            </a:r>
            <a:endParaRPr lang="it-IT" sz="1400" dirty="0" smtClean="0"/>
          </a:p>
          <a:p>
            <a:pPr algn="just"/>
            <a:r>
              <a:rPr lang="it-IT" sz="1400" b="1" dirty="0" smtClean="0"/>
              <a:t>5. </a:t>
            </a:r>
            <a:r>
              <a:rPr lang="it-IT" sz="1400" b="1" u="sng" dirty="0" smtClean="0"/>
              <a:t>si diminuisce forfetariamente l’importo ottenuto di una percentuale variabile</a:t>
            </a:r>
            <a:r>
              <a:rPr lang="it-IT" sz="1400" b="1" dirty="0" smtClean="0"/>
              <a:t> pari: </a:t>
            </a:r>
            <a:endParaRPr lang="it-IT" sz="1400" dirty="0" smtClean="0"/>
          </a:p>
          <a:p>
            <a:pPr lvl="1" algn="just"/>
            <a:r>
              <a:rPr lang="it-IT" sz="1400" b="1" dirty="0" smtClean="0"/>
              <a:t>al 10% per i contratti di agenzia di durata inferiore o uguale a 5 anni;</a:t>
            </a:r>
            <a:endParaRPr lang="it-IT" sz="1400" dirty="0" smtClean="0"/>
          </a:p>
          <a:p>
            <a:pPr lvl="1" algn="just"/>
            <a:r>
              <a:rPr lang="it-IT" sz="1400" b="1" dirty="0" smtClean="0"/>
              <a:t>al 15%</a:t>
            </a:r>
            <a:r>
              <a:rPr lang="it-IT" sz="1400" b="1" i="1" dirty="0" smtClean="0"/>
              <a:t> </a:t>
            </a:r>
            <a:r>
              <a:rPr lang="it-IT" sz="1400" b="1" dirty="0" smtClean="0"/>
              <a:t>per i contratti di agenzia di durata superiore a 5 anni ed inferiore o uguale a 10 anni;</a:t>
            </a:r>
            <a:endParaRPr lang="it-IT" sz="1400" dirty="0" smtClean="0"/>
          </a:p>
          <a:p>
            <a:pPr lvl="1" algn="just"/>
            <a:r>
              <a:rPr lang="it-IT" sz="1400" b="1" dirty="0" smtClean="0"/>
              <a:t>al 20%</a:t>
            </a:r>
            <a:r>
              <a:rPr lang="it-IT" sz="1400" b="1" i="1" dirty="0" smtClean="0"/>
              <a:t> </a:t>
            </a:r>
            <a:r>
              <a:rPr lang="it-IT" sz="1400" b="1" dirty="0" smtClean="0"/>
              <a:t>per i contratti di agenzia di durata superiore a 10 anni.</a:t>
            </a:r>
            <a:endParaRPr lang="it-IT" sz="1400" dirty="0" smtClean="0"/>
          </a:p>
          <a:p>
            <a:pPr algn="just"/>
            <a:r>
              <a:rPr lang="it-IT" sz="1400" b="1" dirty="0" smtClean="0"/>
              <a:t>6. </a:t>
            </a:r>
            <a:r>
              <a:rPr lang="it-IT" sz="1400" b="1" u="sng" dirty="0" smtClean="0"/>
              <a:t>si confronta l’indennità meritocratica calcolata in base ai precedenti punti con il valore massimo dell’indennità previsto dal terzo comma dell’art. 1751 Codice Civile</a:t>
            </a:r>
            <a:r>
              <a:rPr lang="it-IT" sz="1400" b="1" dirty="0" smtClean="0"/>
              <a:t>, vale a dire la media annua delle provvigioni negli ultimi 5 anni di durata del rapporto, oppure nel periodo lavorato se la durata del rapporto è stata inferiore a 5 anni. Qualora l’importo calcolato ecceda il tetto massimo l’indennità sarà pari a quest’ultimo;</a:t>
            </a:r>
            <a:endParaRPr lang="it-IT" sz="1400" dirty="0" smtClean="0"/>
          </a:p>
          <a:p>
            <a:pPr algn="just"/>
            <a:r>
              <a:rPr lang="it-IT" sz="1400" b="1" dirty="0" smtClean="0"/>
              <a:t>7. </a:t>
            </a:r>
            <a:r>
              <a:rPr lang="it-IT" sz="1400" b="1" u="sng" dirty="0" smtClean="0"/>
              <a:t>si detrae dall’indennità meritocratica ottenuta l’indennità di risoluzione del rapporto e l’indennità di clientela di cui all’art. 10 capo I e </a:t>
            </a:r>
            <a:r>
              <a:rPr lang="it-IT" sz="1400" b="1" u="sng" dirty="0" err="1" smtClean="0"/>
              <a:t>II</a:t>
            </a:r>
            <a:r>
              <a:rPr lang="it-IT" sz="1400" b="1" u="sng" dirty="0" smtClean="0"/>
              <a:t>.</a:t>
            </a:r>
            <a:endParaRPr lang="it-IT" sz="1400" dirty="0" smtClean="0"/>
          </a:p>
          <a:p>
            <a:endParaRPr lang="it-IT"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2"/>
          <p:cNvSpPr>
            <a:spLocks noGrp="1"/>
          </p:cNvSpPr>
          <p:nvPr>
            <p:ph type="title"/>
          </p:nvPr>
        </p:nvSpPr>
        <p:spPr/>
        <p:txBody>
          <a:bodyPr/>
          <a:lstStyle/>
          <a:p>
            <a:r>
              <a:rPr lang="it-IT" sz="2800" b="1" u="sng" dirty="0" smtClean="0"/>
              <a:t>IL NUOVO ART. 11 INSERITO DALL’AEC 2014 </a:t>
            </a:r>
          </a:p>
        </p:txBody>
      </p:sp>
      <p:graphicFrame>
        <p:nvGraphicFramePr>
          <p:cNvPr id="7" name="Tabella 6"/>
          <p:cNvGraphicFramePr>
            <a:graphicFrameLocks noGrp="1"/>
          </p:cNvGraphicFramePr>
          <p:nvPr/>
        </p:nvGraphicFramePr>
        <p:xfrm>
          <a:off x="1095847" y="1549177"/>
          <a:ext cx="8856983" cy="5440679"/>
        </p:xfrm>
        <a:graphic>
          <a:graphicData uri="http://schemas.openxmlformats.org/drawingml/2006/table">
            <a:tbl>
              <a:tblPr/>
              <a:tblGrid>
                <a:gridCol w="2951737"/>
                <a:gridCol w="2951737"/>
                <a:gridCol w="2953509"/>
              </a:tblGrid>
              <a:tr h="576064">
                <a:tc>
                  <a:txBody>
                    <a:bodyPr/>
                    <a:lstStyle/>
                    <a:p>
                      <a:pPr>
                        <a:spcBef>
                          <a:spcPts val="1200"/>
                        </a:spcBef>
                        <a:spcAft>
                          <a:spcPts val="300"/>
                        </a:spcAft>
                      </a:pPr>
                      <a:endParaRPr lang="it-IT" sz="1400" b="1" i="1" dirty="0">
                        <a:latin typeface="+mj-lt"/>
                        <a:ea typeface="Times New Roman"/>
                        <a:cs typeface="Times New Roman"/>
                      </a:endParaRPr>
                    </a:p>
                    <a:p>
                      <a:pPr algn="ctr">
                        <a:spcBef>
                          <a:spcPts val="1200"/>
                        </a:spcBef>
                        <a:spcAft>
                          <a:spcPts val="300"/>
                        </a:spcAft>
                      </a:pPr>
                      <a:r>
                        <a:rPr lang="it-IT" sz="1400" b="1" i="1" dirty="0">
                          <a:latin typeface="+mj-lt"/>
                          <a:ea typeface="Times New Roman"/>
                          <a:cs typeface="Times New Roman"/>
                        </a:rPr>
                        <a:t>TIPOLOGIA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300"/>
                        </a:spcAft>
                      </a:pPr>
                      <a:endParaRPr lang="it-IT" sz="1400" b="1" i="1">
                        <a:latin typeface="+mj-lt"/>
                        <a:ea typeface="Times New Roman"/>
                        <a:cs typeface="Times New Roman"/>
                      </a:endParaRPr>
                    </a:p>
                    <a:p>
                      <a:pPr algn="ctr">
                        <a:spcBef>
                          <a:spcPts val="1200"/>
                        </a:spcBef>
                        <a:spcAft>
                          <a:spcPts val="300"/>
                        </a:spcAft>
                      </a:pPr>
                      <a:r>
                        <a:rPr lang="it-IT" sz="1400" b="1" i="1">
                          <a:latin typeface="+mj-lt"/>
                          <a:ea typeface="Times New Roman"/>
                          <a:cs typeface="Times New Roman"/>
                        </a:rPr>
                        <a:t>PERIODO DI PROGNOSI</a:t>
                      </a:r>
                    </a:p>
                    <a:p>
                      <a:pPr algn="ctr">
                        <a:spcAft>
                          <a:spcPts val="0"/>
                        </a:spcAft>
                      </a:pPr>
                      <a:r>
                        <a:rPr lang="it-IT" sz="1400" b="1">
                          <a:latin typeface="+mj-lt"/>
                          <a:ea typeface="Times New Roman"/>
                          <a:cs typeface="Times New Roman"/>
                        </a:rPr>
                        <a:t>(Anni di proiezione)</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300"/>
                        </a:spcAft>
                      </a:pPr>
                      <a:endParaRPr lang="it-IT" sz="1400" b="1" i="1">
                        <a:latin typeface="+mj-lt"/>
                        <a:ea typeface="Times New Roman"/>
                        <a:cs typeface="Times New Roman"/>
                      </a:endParaRPr>
                    </a:p>
                    <a:p>
                      <a:pPr algn="ctr">
                        <a:spcBef>
                          <a:spcPts val="1200"/>
                        </a:spcBef>
                        <a:spcAft>
                          <a:spcPts val="300"/>
                        </a:spcAft>
                      </a:pPr>
                      <a:r>
                        <a:rPr lang="it-IT" sz="1400" b="1" i="1">
                          <a:latin typeface="+mj-lt"/>
                          <a:ea typeface="Times New Roman"/>
                          <a:cs typeface="Times New Roman"/>
                        </a:rPr>
                        <a:t>TASSO DI MIGRAZIONE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115">
                <a:tc>
                  <a:txBody>
                    <a:bodyPr/>
                    <a:lstStyle/>
                    <a:p>
                      <a:pPr>
                        <a:spcAft>
                          <a:spcPts val="600"/>
                        </a:spcAft>
                      </a:pPr>
                      <a:endParaRPr lang="it-IT" sz="1400" dirty="0">
                        <a:latin typeface="+mj-lt"/>
                        <a:ea typeface="Times New Roman"/>
                        <a:cs typeface="Times New Roman"/>
                      </a:endParaRPr>
                    </a:p>
                    <a:p>
                      <a:pPr>
                        <a:spcAft>
                          <a:spcPts val="600"/>
                        </a:spcAft>
                      </a:pPr>
                      <a:r>
                        <a:rPr lang="it-IT" sz="1400" dirty="0">
                          <a:latin typeface="+mj-lt"/>
                          <a:ea typeface="Times New Roman"/>
                          <a:cs typeface="Times New Roman"/>
                        </a:rPr>
                        <a:t>Agente monomandatario con durata inferiore o uguale a 5 anni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2,25</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a:latin typeface="+mj-lt"/>
                        <a:ea typeface="Times New Roman"/>
                        <a:cs typeface="Times New Roman"/>
                      </a:endParaRPr>
                    </a:p>
                    <a:p>
                      <a:pPr algn="ctr">
                        <a:spcAft>
                          <a:spcPts val="0"/>
                        </a:spcAft>
                      </a:pPr>
                      <a:r>
                        <a:rPr lang="it-IT" sz="1400" b="1">
                          <a:latin typeface="+mj-lt"/>
                          <a:ea typeface="Times New Roman"/>
                          <a:cs typeface="Times New Roman"/>
                        </a:rPr>
                        <a:t>15%</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708">
                <a:tc>
                  <a:txBody>
                    <a:bodyPr/>
                    <a:lstStyle/>
                    <a:p>
                      <a:pPr>
                        <a:spcAft>
                          <a:spcPts val="0"/>
                        </a:spcAft>
                      </a:pPr>
                      <a:endParaRPr lang="it-IT" sz="1400" dirty="0">
                        <a:latin typeface="+mj-lt"/>
                        <a:ea typeface="Times New Roman"/>
                        <a:cs typeface="Times New Roman"/>
                      </a:endParaRPr>
                    </a:p>
                    <a:p>
                      <a:pPr>
                        <a:spcAft>
                          <a:spcPts val="0"/>
                        </a:spcAft>
                      </a:pPr>
                      <a:r>
                        <a:rPr lang="it-IT" sz="1400" b="1" dirty="0">
                          <a:latin typeface="+mj-lt"/>
                          <a:ea typeface="Times New Roman"/>
                          <a:cs typeface="Times New Roman"/>
                        </a:rPr>
                        <a:t>Agente monomandatario con durata superiore a 5 anni ed inferiore o uguale a 10 anni</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2,75</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a:latin typeface="+mj-lt"/>
                        <a:ea typeface="Times New Roman"/>
                        <a:cs typeface="Times New Roman"/>
                      </a:endParaRPr>
                    </a:p>
                    <a:p>
                      <a:pPr algn="ctr">
                        <a:spcAft>
                          <a:spcPts val="0"/>
                        </a:spcAft>
                      </a:pPr>
                      <a:r>
                        <a:rPr lang="it-IT" sz="1400" b="1">
                          <a:latin typeface="+mj-lt"/>
                          <a:ea typeface="Times New Roman"/>
                          <a:cs typeface="Times New Roman"/>
                        </a:rPr>
                        <a:t>20%</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281">
                <a:tc>
                  <a:txBody>
                    <a:bodyPr/>
                    <a:lstStyle/>
                    <a:p>
                      <a:pPr>
                        <a:spcAft>
                          <a:spcPts val="0"/>
                        </a:spcAft>
                      </a:pPr>
                      <a:endParaRPr lang="it-IT" sz="1400">
                        <a:latin typeface="+mj-lt"/>
                        <a:ea typeface="Times New Roman"/>
                        <a:cs typeface="Times New Roman"/>
                      </a:endParaRPr>
                    </a:p>
                    <a:p>
                      <a:pPr>
                        <a:spcAft>
                          <a:spcPts val="0"/>
                        </a:spcAft>
                      </a:pPr>
                      <a:r>
                        <a:rPr lang="it-IT" sz="1400" b="1">
                          <a:latin typeface="+mj-lt"/>
                          <a:ea typeface="Times New Roman"/>
                          <a:cs typeface="Times New Roman"/>
                        </a:rPr>
                        <a:t>Agente monomandatario con  durata superiore a 10 anni</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3,25</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a:latin typeface="+mj-lt"/>
                        <a:ea typeface="Times New Roman"/>
                        <a:cs typeface="Times New Roman"/>
                      </a:endParaRPr>
                    </a:p>
                    <a:p>
                      <a:pPr algn="ctr">
                        <a:spcAft>
                          <a:spcPts val="0"/>
                        </a:spcAft>
                      </a:pPr>
                      <a:r>
                        <a:rPr lang="it-IT" sz="1400" b="1">
                          <a:latin typeface="+mj-lt"/>
                          <a:ea typeface="Times New Roman"/>
                          <a:cs typeface="Times New Roman"/>
                        </a:rPr>
                        <a:t>35%</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542">
                <a:tc>
                  <a:txBody>
                    <a:bodyPr/>
                    <a:lstStyle/>
                    <a:p>
                      <a:pPr>
                        <a:spcAft>
                          <a:spcPts val="600"/>
                        </a:spcAft>
                      </a:pPr>
                      <a:endParaRPr lang="it-IT" sz="1400" dirty="0">
                        <a:latin typeface="+mj-lt"/>
                        <a:ea typeface="Times New Roman"/>
                        <a:cs typeface="Times New Roman"/>
                      </a:endParaRPr>
                    </a:p>
                    <a:p>
                      <a:pPr>
                        <a:spcAft>
                          <a:spcPts val="600"/>
                        </a:spcAft>
                      </a:pPr>
                      <a:r>
                        <a:rPr lang="it-IT" sz="1400" dirty="0">
                          <a:latin typeface="+mj-lt"/>
                          <a:ea typeface="Times New Roman"/>
                          <a:cs typeface="Times New Roman"/>
                        </a:rPr>
                        <a:t>Agente plurimandatario con durata inferiore o uguale a 5 anni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2,00</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17%</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970">
                <a:tc>
                  <a:txBody>
                    <a:bodyPr/>
                    <a:lstStyle/>
                    <a:p>
                      <a:pPr>
                        <a:spcAft>
                          <a:spcPts val="600"/>
                        </a:spcAft>
                      </a:pPr>
                      <a:endParaRPr lang="it-IT" sz="1400">
                        <a:latin typeface="+mj-lt"/>
                        <a:ea typeface="Times New Roman"/>
                        <a:cs typeface="Times New Roman"/>
                      </a:endParaRPr>
                    </a:p>
                    <a:p>
                      <a:pPr>
                        <a:spcAft>
                          <a:spcPts val="600"/>
                        </a:spcAft>
                      </a:pPr>
                      <a:r>
                        <a:rPr lang="it-IT" sz="1400">
                          <a:latin typeface="+mj-lt"/>
                          <a:ea typeface="Times New Roman"/>
                          <a:cs typeface="Times New Roman"/>
                        </a:rPr>
                        <a:t>Agente plurimandatario con durata superiore a 5 anni ed inferiore o uguale a 10 anni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2,50</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22%</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542">
                <a:tc>
                  <a:txBody>
                    <a:bodyPr/>
                    <a:lstStyle/>
                    <a:p>
                      <a:pPr>
                        <a:spcAft>
                          <a:spcPts val="600"/>
                        </a:spcAft>
                      </a:pPr>
                      <a:endParaRPr lang="it-IT" sz="1400" dirty="0">
                        <a:latin typeface="+mj-lt"/>
                        <a:ea typeface="Times New Roman"/>
                        <a:cs typeface="Times New Roman"/>
                      </a:endParaRPr>
                    </a:p>
                    <a:p>
                      <a:pPr>
                        <a:spcAft>
                          <a:spcPts val="600"/>
                        </a:spcAft>
                      </a:pPr>
                      <a:r>
                        <a:rPr lang="it-IT" sz="1400" dirty="0">
                          <a:latin typeface="+mj-lt"/>
                          <a:ea typeface="Times New Roman"/>
                          <a:cs typeface="Times New Roman"/>
                        </a:rPr>
                        <a:t>Agente plurimandatario con durata superiore a 10 anni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a:latin typeface="+mj-lt"/>
                        <a:ea typeface="Times New Roman"/>
                        <a:cs typeface="Times New Roman"/>
                      </a:endParaRPr>
                    </a:p>
                    <a:p>
                      <a:pPr algn="ctr">
                        <a:spcAft>
                          <a:spcPts val="0"/>
                        </a:spcAft>
                      </a:pPr>
                      <a:r>
                        <a:rPr lang="it-IT" sz="1400" b="1">
                          <a:latin typeface="+mj-lt"/>
                          <a:ea typeface="Times New Roman"/>
                          <a:cs typeface="Times New Roman"/>
                        </a:rPr>
                        <a:t>3,00</a:t>
                      </a:r>
                      <a:endParaRPr lang="it-IT" sz="140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it-IT" sz="1400" dirty="0">
                        <a:latin typeface="+mj-lt"/>
                        <a:ea typeface="Times New Roman"/>
                        <a:cs typeface="Times New Roman"/>
                      </a:endParaRPr>
                    </a:p>
                    <a:p>
                      <a:pPr algn="ctr">
                        <a:spcAft>
                          <a:spcPts val="0"/>
                        </a:spcAft>
                      </a:pPr>
                      <a:r>
                        <a:rPr lang="it-IT" sz="1400" b="1" dirty="0">
                          <a:latin typeface="+mj-lt"/>
                          <a:ea typeface="Times New Roman"/>
                          <a:cs typeface="Times New Roman"/>
                        </a:rPr>
                        <a:t>37%</a:t>
                      </a:r>
                      <a:endParaRPr lang="it-IT" sz="1400" dirty="0">
                        <a:latin typeface="+mj-lt"/>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2"/>
          <p:cNvSpPr>
            <a:spLocks noGrp="1"/>
          </p:cNvSpPr>
          <p:nvPr>
            <p:ph type="title"/>
          </p:nvPr>
        </p:nvSpPr>
        <p:spPr/>
        <p:txBody>
          <a:bodyPr/>
          <a:lstStyle/>
          <a:p>
            <a:r>
              <a:rPr lang="it-IT" sz="2800" b="1" u="sng" dirty="0" smtClean="0"/>
              <a:t>IL NUOVO ART. 11 INSERITO DALL’AEC 2014 </a:t>
            </a:r>
          </a:p>
        </p:txBody>
      </p:sp>
      <p:sp>
        <p:nvSpPr>
          <p:cNvPr id="17411" name="Segnaposto contenuto 6"/>
          <p:cNvSpPr>
            <a:spLocks noGrp="1"/>
          </p:cNvSpPr>
          <p:nvPr>
            <p:ph idx="1"/>
          </p:nvPr>
        </p:nvSpPr>
        <p:spPr>
          <a:xfrm>
            <a:off x="808038" y="2125663"/>
            <a:ext cx="9083675" cy="4824412"/>
          </a:xfrm>
        </p:spPr>
        <p:txBody>
          <a:bodyPr/>
          <a:lstStyle/>
          <a:p>
            <a:pPr algn="just"/>
            <a:r>
              <a:rPr lang="it-IT" sz="1400" b="1" u="sng" dirty="0" smtClean="0"/>
              <a:t>Norma transitoria n. 1 all’articolo 10</a:t>
            </a:r>
            <a:endParaRPr lang="it-IT" sz="1400" b="1" dirty="0" smtClean="0"/>
          </a:p>
          <a:p>
            <a:pPr algn="just"/>
            <a:r>
              <a:rPr lang="it-IT" sz="1400" b="1" dirty="0" smtClean="0"/>
              <a:t>	I valori massimi annui di cui al capo I e al capo II dell'articolo 10, si applicano sulle provvigioni e le altre somme di competenza dell'agente o rappresentante dalla data del 1^ gennaio 2002 in poi. Per i periodi precedenti al 2002 si applicano i massimali stabiliti dagli accordi economici collettivi vigenti negli anni di riferimento per i quali si effettua il conteggio.</a:t>
            </a:r>
          </a:p>
          <a:p>
            <a:pPr algn="just"/>
            <a:endParaRPr lang="it-IT" sz="1400" b="1" dirty="0" smtClean="0"/>
          </a:p>
          <a:p>
            <a:pPr algn="just"/>
            <a:r>
              <a:rPr lang="it-IT" sz="1400" b="1" u="sng" dirty="0" smtClean="0"/>
              <a:t>Norma transitoria n. 2 agli articoli 10, 11</a:t>
            </a:r>
            <a:endParaRPr lang="it-IT" sz="1400" b="1" dirty="0" smtClean="0"/>
          </a:p>
          <a:p>
            <a:pPr algn="just"/>
            <a:r>
              <a:rPr lang="it-IT" sz="1400" b="1" dirty="0" smtClean="0"/>
              <a:t>	Per i contratti di agenzia e di rappresentanza commerciale in corso alla data di sottoscrizione del presente accordo economico collettivo e stipulati prima del 1°gennaio 2014 continuerà ad essere applicata fino alla data del 31 dicembre 2015 la disciplina prevista dagli articoli 10 e 11 dell’accordo economico collettivo del 20 marzo 2002 annessi in appendice e, a decorrere dal 1°gennaio 2016 verrà applicata la disciplina stabilita dagli articoli 10 e 11 del presente accordo economico collettivo a condizione che i citati contratti di agenzia e rappresentanza commerciale rimangano in vigore per almeno altri 5 trimestri dalla più sopra citata data del 1°gennaio 2016. In assenza di tale condizione verrà applicata soltanto la disciplina stabilita dall’art. 10 e 11 dell’accordo economico collettivo del 20 marzo 2002.</a:t>
            </a:r>
          </a:p>
          <a:p>
            <a:pPr algn="just"/>
            <a:r>
              <a:rPr lang="it-IT" sz="1400" b="1" dirty="0" smtClean="0"/>
              <a:t> </a:t>
            </a:r>
          </a:p>
          <a:p>
            <a:endParaRPr lang="it-IT"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19113" y="1189038"/>
            <a:ext cx="9529762" cy="5616575"/>
          </a:xfrm>
        </p:spPr>
        <p:txBody>
          <a:bodyPr anchor="t"/>
          <a:lstStyle/>
          <a:p>
            <a:pPr eaLnBrk="1" hangingPunct="1">
              <a:lnSpc>
                <a:spcPct val="90000"/>
              </a:lnSpc>
              <a:buClrTx/>
              <a:buFontTx/>
              <a:buNone/>
              <a:tabLst>
                <a:tab pos="0" algn="l"/>
                <a:tab pos="1039813" algn="l"/>
                <a:tab pos="2081213" algn="l"/>
                <a:tab pos="3122613" algn="l"/>
                <a:tab pos="4164013" algn="l"/>
                <a:tab pos="5205413" algn="l"/>
                <a:tab pos="6246813" algn="l"/>
                <a:tab pos="7288213" algn="l"/>
                <a:tab pos="8329613" algn="l"/>
                <a:tab pos="9372600" algn="l"/>
                <a:tab pos="10412413" algn="l"/>
              </a:tabLst>
            </a:pPr>
            <a:r>
              <a:rPr lang="it-IT" sz="1800" dirty="0" smtClean="0">
                <a:solidFill>
                  <a:srgbClr val="4D4D4D"/>
                </a:solidFill>
                <a:cs typeface="Arial" charset="0"/>
              </a:rPr>
              <a:t/>
            </a:r>
            <a:br>
              <a:rPr lang="it-IT" sz="1800" dirty="0" smtClean="0">
                <a:solidFill>
                  <a:srgbClr val="4D4D4D"/>
                </a:solidFill>
                <a:cs typeface="Arial" charset="0"/>
              </a:rPr>
            </a:br>
            <a:r>
              <a:rPr lang="it-IT" sz="1800" dirty="0" smtClean="0">
                <a:solidFill>
                  <a:srgbClr val="4D4D4D"/>
                </a:solidFill>
                <a:cs typeface="Arial" charset="0"/>
              </a:rPr>
              <a:t/>
            </a:r>
            <a:br>
              <a:rPr lang="it-IT" sz="1800" dirty="0" smtClean="0">
                <a:solidFill>
                  <a:srgbClr val="4D4D4D"/>
                </a:solidFill>
                <a:cs typeface="Arial" charset="0"/>
              </a:rPr>
            </a:br>
            <a:r>
              <a:rPr lang="it-IT" sz="1800" dirty="0" smtClean="0">
                <a:solidFill>
                  <a:srgbClr val="4D4D4D"/>
                </a:solidFill>
                <a:cs typeface="Arial" charset="0"/>
              </a:rPr>
              <a:t/>
            </a:r>
            <a:br>
              <a:rPr lang="it-IT" sz="1800" dirty="0" smtClean="0">
                <a:solidFill>
                  <a:srgbClr val="4D4D4D"/>
                </a:solidFill>
                <a:cs typeface="Arial" charset="0"/>
              </a:rPr>
            </a:br>
            <a:r>
              <a:rPr lang="it-IT" sz="3200" dirty="0" smtClean="0">
                <a:solidFill>
                  <a:srgbClr val="4D4D4D"/>
                </a:solidFill>
                <a:cs typeface="Arial" charset="0"/>
              </a:rPr>
              <a:t/>
            </a:r>
            <a:br>
              <a:rPr lang="it-IT" sz="3200" dirty="0" smtClean="0">
                <a:solidFill>
                  <a:srgbClr val="4D4D4D"/>
                </a:solidFill>
                <a:cs typeface="Arial" charset="0"/>
              </a:rPr>
            </a:br>
            <a:r>
              <a:rPr lang="it-IT" sz="3200" b="1" dirty="0" smtClean="0">
                <a:solidFill>
                  <a:srgbClr val="4D4D4D"/>
                </a:solidFill>
                <a:cs typeface="Arial" charset="0"/>
              </a:rPr>
              <a:t>IL NUOVO ACCORDO ECONOMICO COLLETTIVO PER GLI AGENTI E RAPPRESENTANTI DEL SETTORE INDUSTRIALE: </a:t>
            </a:r>
            <a:br>
              <a:rPr lang="it-IT" sz="3200" b="1" dirty="0" smtClean="0">
                <a:solidFill>
                  <a:srgbClr val="4D4D4D"/>
                </a:solidFill>
                <a:cs typeface="Arial" charset="0"/>
              </a:rPr>
            </a:br>
            <a:r>
              <a:rPr lang="it-IT" sz="3200" b="1" dirty="0" smtClean="0">
                <a:solidFill>
                  <a:srgbClr val="4D4D4D"/>
                </a:solidFill>
                <a:cs typeface="Arial" charset="0"/>
              </a:rPr>
              <a:t>LA NUOVA INDENNITA’ </a:t>
            </a:r>
            <a:r>
              <a:rPr lang="it-IT" sz="3200" b="1" dirty="0" err="1" smtClean="0">
                <a:solidFill>
                  <a:srgbClr val="4D4D4D"/>
                </a:solidFill>
                <a:cs typeface="Arial" charset="0"/>
              </a:rPr>
              <a:t>DI</a:t>
            </a:r>
            <a:r>
              <a:rPr lang="it-IT" sz="3200" b="1" dirty="0" smtClean="0">
                <a:solidFill>
                  <a:srgbClr val="4D4D4D"/>
                </a:solidFill>
                <a:cs typeface="Arial" charset="0"/>
              </a:rPr>
              <a:t> FINE RAPPORTO, DISCIPLINA E MODALITA’ </a:t>
            </a:r>
            <a:r>
              <a:rPr lang="it-IT" sz="3200" b="1" dirty="0" err="1" smtClean="0">
                <a:solidFill>
                  <a:srgbClr val="4D4D4D"/>
                </a:solidFill>
                <a:cs typeface="Arial" charset="0"/>
              </a:rPr>
              <a:t>DI</a:t>
            </a:r>
            <a:r>
              <a:rPr lang="it-IT" sz="3200" b="1" dirty="0" smtClean="0">
                <a:solidFill>
                  <a:srgbClr val="4D4D4D"/>
                </a:solidFill>
                <a:cs typeface="Arial" charset="0"/>
              </a:rPr>
              <a:t> CALCOLO.</a:t>
            </a:r>
          </a:p>
        </p:txBody>
      </p:sp>
      <p:sp>
        <p:nvSpPr>
          <p:cNvPr id="2051" name="Rectangle 2"/>
          <p:cNvSpPr>
            <a:spLocks noChangeArrowheads="1"/>
          </p:cNvSpPr>
          <p:nvPr/>
        </p:nvSpPr>
        <p:spPr bwMode="auto">
          <a:xfrm>
            <a:off x="609600" y="4038600"/>
            <a:ext cx="9601200" cy="2743200"/>
          </a:xfrm>
          <a:prstGeom prst="rect">
            <a:avLst/>
          </a:prstGeom>
          <a:noFill/>
          <a:ln w="9525">
            <a:noFill/>
            <a:round/>
            <a:headEnd/>
            <a:tailEnd/>
          </a:ln>
        </p:spPr>
        <p:txBody>
          <a:bodyPr lIns="104400" tIns="52200" rIns="104400" bIns="52200"/>
          <a:lstStyle/>
          <a:p>
            <a:pPr eaLnBrk="1" hangingPunct="1">
              <a:lnSpc>
                <a:spcPct val="2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b="1">
                <a:solidFill>
                  <a:srgbClr val="A00C1C"/>
                </a:solidFill>
                <a:latin typeface="Garamond"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2"/>
          <p:cNvSpPr>
            <a:spLocks noGrp="1"/>
          </p:cNvSpPr>
          <p:nvPr>
            <p:ph type="title"/>
          </p:nvPr>
        </p:nvSpPr>
        <p:spPr>
          <a:xfrm>
            <a:off x="801688" y="487363"/>
            <a:ext cx="9083675" cy="917575"/>
          </a:xfrm>
        </p:spPr>
        <p:txBody>
          <a:bodyPr/>
          <a:lstStyle/>
          <a:p>
            <a:r>
              <a:rPr lang="it-IT" sz="2800" b="1" u="sng" dirty="0" smtClean="0"/>
              <a:t/>
            </a:r>
            <a:br>
              <a:rPr lang="it-IT" sz="2800" b="1" u="sng" dirty="0" smtClean="0"/>
            </a:br>
            <a:r>
              <a:rPr lang="it-IT" sz="2800" b="1" u="sng" dirty="0" smtClean="0"/>
              <a:t>IL NUOVO ART. 11 INSERITO DALL’AEC 2014 </a:t>
            </a:r>
          </a:p>
        </p:txBody>
      </p:sp>
      <p:sp>
        <p:nvSpPr>
          <p:cNvPr id="18435" name="Segnaposto contenuto 6"/>
          <p:cNvSpPr>
            <a:spLocks noGrp="1"/>
          </p:cNvSpPr>
          <p:nvPr>
            <p:ph idx="1"/>
          </p:nvPr>
        </p:nvSpPr>
        <p:spPr>
          <a:xfrm>
            <a:off x="808038" y="1404938"/>
            <a:ext cx="9083675" cy="5545137"/>
          </a:xfrm>
        </p:spPr>
        <p:txBody>
          <a:bodyPr/>
          <a:lstStyle/>
          <a:p>
            <a:r>
              <a:rPr lang="it-IT" sz="1400" b="1" dirty="0" smtClean="0"/>
              <a:t>	</a:t>
            </a:r>
          </a:p>
          <a:p>
            <a:endParaRPr lang="it-IT" sz="1400" b="1" dirty="0" smtClean="0"/>
          </a:p>
          <a:p>
            <a:pPr algn="just">
              <a:lnSpc>
                <a:spcPct val="150000"/>
              </a:lnSpc>
            </a:pPr>
            <a:r>
              <a:rPr lang="it-IT" sz="1400" b="1" dirty="0" smtClean="0"/>
              <a:t>	L’applicazione, fino al 31 dicembre 2015, della disciplina prevista dagli articoli 10 e 11 dell’accordo economico collettivo del 20 marzo 2002 comporta – per la determinazione dell’indennità meritocratica – che, </a:t>
            </a:r>
            <a:r>
              <a:rPr lang="it-IT" sz="1400" b="1" u="sng" dirty="0" smtClean="0"/>
              <a:t>come dato finale</a:t>
            </a:r>
            <a:r>
              <a:rPr lang="it-IT" sz="1400" b="1" dirty="0" smtClean="0"/>
              <a:t> di raffronto ai fini dell’individuazione del monte </a:t>
            </a:r>
            <a:r>
              <a:rPr lang="it-IT" sz="1400" b="1" dirty="0" err="1" smtClean="0"/>
              <a:t>provvigionale</a:t>
            </a:r>
            <a:r>
              <a:rPr lang="it-IT" sz="1400" b="1" dirty="0" smtClean="0"/>
              <a:t> differenziale su cui applicare le aliquote percentuali di cui al capo II, </a:t>
            </a:r>
            <a:r>
              <a:rPr lang="it-IT" sz="1400" b="1" dirty="0" err="1" smtClean="0"/>
              <a:t>lett</a:t>
            </a:r>
            <a:r>
              <a:rPr lang="it-IT" sz="1400" b="1" dirty="0" smtClean="0"/>
              <a:t>. B)  dell’art. 10, ed ai fini della determinazione del tasso di incremento della clientela e/o del fatturato, di cui alla medesima disposizione, si prendano in considerazione le provvigioni e gli altri proventi risultanti dalle </a:t>
            </a:r>
            <a:r>
              <a:rPr lang="it-IT" sz="1400" b="1" u="sng" dirty="0" smtClean="0"/>
              <a:t>quattro liquidazioni trimestrali di competenza dell’anno 2015</a:t>
            </a:r>
            <a:r>
              <a:rPr lang="it-IT" sz="1400" b="1" dirty="0" smtClean="0"/>
              <a:t> (o la media annua delle provvigioni e degli altri proventi risultanti dalle otto liquidazioni trimestrali di competenza degli anni 2015 e 2014, nell’ipotesi che, dalla data di sottoscrizione del rapporto di agenzia fino alla data del 31 dicembre 2015, il rapporto di agenzia stesso sia in corso da più di 5 anni, o la media annua delle provvigioni e degli altri proventi risultanti dalle dodici liquidazioni trimestrali di competenza degli anni 2015, 2014 e 2013 nell’ipotesi che, dalla data di sottoscrizione del rapporto di agenzia fino alla data del 31 dicembre 2015, il rapporto di agenzia stesso sia in corso da più di 10 anni).</a:t>
            </a:r>
          </a:p>
          <a:p>
            <a:pPr algn="just">
              <a:lnSpc>
                <a:spcPct val="150000"/>
              </a:lnSpc>
            </a:pPr>
            <a:endParaRPr lang="it-IT"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2"/>
          <p:cNvSpPr>
            <a:spLocks noGrp="1"/>
          </p:cNvSpPr>
          <p:nvPr>
            <p:ph type="title"/>
          </p:nvPr>
        </p:nvSpPr>
        <p:spPr>
          <a:xfrm>
            <a:off x="801688" y="487363"/>
            <a:ext cx="9083675" cy="917575"/>
          </a:xfrm>
        </p:spPr>
        <p:txBody>
          <a:bodyPr/>
          <a:lstStyle/>
          <a:p>
            <a:r>
              <a:rPr lang="it-IT" sz="2800" b="1" u="sng" dirty="0" smtClean="0"/>
              <a:t/>
            </a:r>
            <a:br>
              <a:rPr lang="it-IT" sz="2800" b="1" u="sng" dirty="0" smtClean="0"/>
            </a:br>
            <a:r>
              <a:rPr lang="it-IT" sz="2800" b="1" u="sng" dirty="0" smtClean="0"/>
              <a:t>IL NUOVO ART. 11 INSERITO DALL’AEC 2014 </a:t>
            </a:r>
          </a:p>
        </p:txBody>
      </p:sp>
      <p:sp>
        <p:nvSpPr>
          <p:cNvPr id="19459" name="Segnaposto contenuto 6"/>
          <p:cNvSpPr>
            <a:spLocks noGrp="1"/>
          </p:cNvSpPr>
          <p:nvPr>
            <p:ph idx="1"/>
          </p:nvPr>
        </p:nvSpPr>
        <p:spPr>
          <a:xfrm>
            <a:off x="808038" y="1404938"/>
            <a:ext cx="9083675" cy="5904879"/>
          </a:xfrm>
        </p:spPr>
        <p:txBody>
          <a:bodyPr/>
          <a:lstStyle/>
          <a:p>
            <a:pPr algn="just"/>
            <a:r>
              <a:rPr lang="it-IT" sz="1400" b="1" dirty="0" smtClean="0"/>
              <a:t>	Ai fini della determinazione dell’indennità meritocratica mediante l’applicazione, a decorrere dal 1° gennaio 2016, della disciplina stabilita dagli articoli 10 e 11 del presente accordo economico collettivo si assumerà:</a:t>
            </a:r>
          </a:p>
          <a:p>
            <a:pPr algn="just"/>
            <a:r>
              <a:rPr lang="it-IT" sz="1400" b="1" dirty="0" smtClean="0"/>
              <a:t>	</a:t>
            </a:r>
            <a:r>
              <a:rPr lang="it-IT" sz="1400" b="1" u="sng" dirty="0" smtClean="0"/>
              <a:t>come dato iniziale di raffronto</a:t>
            </a:r>
            <a:r>
              <a:rPr lang="it-IT" sz="1400" b="1" dirty="0" smtClean="0"/>
              <a:t> ai fini dell’individuazione del monte </a:t>
            </a:r>
            <a:r>
              <a:rPr lang="it-IT" sz="1400" b="1" dirty="0" err="1" smtClean="0"/>
              <a:t>provvigionale</a:t>
            </a:r>
            <a:r>
              <a:rPr lang="it-IT" sz="1400" b="1" dirty="0" smtClean="0"/>
              <a:t> differenziale su cui applicare il periodo di prognosi e il tasso di migrazione di cui all’art. 11 punti n. 2 e 3 </a:t>
            </a:r>
            <a:r>
              <a:rPr lang="it-IT" sz="1400" b="1" u="sng" dirty="0" smtClean="0"/>
              <a:t>le provvigioni e gli altri proventi risultanti dalle quattro liquidazioni trimestrali di competenza dell’anno 2016</a:t>
            </a:r>
            <a:r>
              <a:rPr lang="it-IT" sz="1400" b="1" dirty="0" smtClean="0"/>
              <a:t> (o la media annua delle provvigioni e degli altri proventi risultanti dalle otto liquidazioni trimestrali di competenza degli anni 2016 e 2017, nell’ipotesi che, dalla data del 1° gennaio 2016 fino alla data di cessazione del rapporto di agenzia, il rapporto stesso abbia avuto una durata superiore ai 5 anni, o la media annua delle provvigioni e degli altri proventi risultanti dalle dodici liquidazioni trimestrali di competenza degli anni 2016, 2017 e 2018 nell’ipotesi che, dalla data del 1° gennaio 2016 fino alla data di cessazione del rapporto di agenzia, il rapporto stesso abbia avuto una durata superiore ai 10 anni);</a:t>
            </a:r>
          </a:p>
          <a:p>
            <a:pPr algn="just"/>
            <a:endParaRPr lang="it-IT" sz="1400" b="1" u="sng" dirty="0" smtClean="0"/>
          </a:p>
          <a:p>
            <a:pPr algn="just"/>
            <a:r>
              <a:rPr lang="it-IT" sz="1400" b="1" dirty="0" smtClean="0"/>
              <a:t>      </a:t>
            </a:r>
            <a:r>
              <a:rPr lang="it-IT" sz="1400" b="1" u="sng" dirty="0" smtClean="0"/>
              <a:t>come data di inizio del contratto di agenzia e di rappresentanza commerciale la data del 1° gennaio 2016</a:t>
            </a:r>
            <a:r>
              <a:rPr lang="it-IT" sz="1400" b="1" dirty="0" smtClean="0"/>
              <a:t> ai fini dell’individuazione del periodo di prognosi (art. 11 punto n. 2), del tasso di migrazione (art. 11 punto n. 3) e della diminuzione forfetaria (art. 11 punto n. 5). </a:t>
            </a:r>
          </a:p>
          <a:p>
            <a:pPr algn="just"/>
            <a:r>
              <a:rPr lang="it-IT" sz="1400" b="1" dirty="0" smtClean="0"/>
              <a:t>	</a:t>
            </a:r>
          </a:p>
          <a:p>
            <a:pPr algn="just"/>
            <a:r>
              <a:rPr lang="it-IT" sz="1400" b="1" dirty="0"/>
              <a:t>	</a:t>
            </a:r>
            <a:r>
              <a:rPr lang="it-IT" sz="1400" b="1" dirty="0" smtClean="0"/>
              <a:t>Dall’indennità meritocratica così determinata si detrarranno unicamente gli importi dell’indennità di risoluzione del rapporto (art. 10 capo I) e dell’indennità suppletiva di clientela (art. 10 capo II) spettanti all’agente o rappresentante di commercio a decorrere dall’anno 2016.</a:t>
            </a:r>
          </a:p>
          <a:p>
            <a:pPr algn="just"/>
            <a:r>
              <a:rPr lang="it-IT" sz="1400" dirty="0" smtClean="0"/>
              <a:t> </a:t>
            </a:r>
          </a:p>
          <a:p>
            <a:r>
              <a:rPr lang="it-IT" sz="1400" dirty="0" smtClean="0"/>
              <a:t> </a:t>
            </a:r>
          </a:p>
          <a:p>
            <a:endParaRPr lang="it-IT" sz="1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4"/>
          <p:cNvSpPr>
            <a:spLocks noGrp="1"/>
          </p:cNvSpPr>
          <p:nvPr>
            <p:ph type="title"/>
          </p:nvPr>
        </p:nvSpPr>
        <p:spPr>
          <a:xfrm>
            <a:off x="736600" y="541338"/>
            <a:ext cx="9083675" cy="936625"/>
          </a:xfrm>
        </p:spPr>
        <p:txBody>
          <a:bodyPr/>
          <a:lstStyle/>
          <a:p>
            <a:r>
              <a:rPr lang="it-IT" sz="2400" b="1" u="sng" dirty="0" smtClean="0"/>
              <a:t/>
            </a:r>
            <a:br>
              <a:rPr lang="it-IT" sz="2400" b="1" u="sng" dirty="0" smtClean="0"/>
            </a:br>
            <a:r>
              <a:rPr lang="it-IT" sz="2400" b="1" u="sng" dirty="0" smtClean="0"/>
              <a:t>APPENDICE ALL’ACCORDO ECONOMICO COLLETTIVO</a:t>
            </a:r>
          </a:p>
        </p:txBody>
      </p:sp>
      <p:sp>
        <p:nvSpPr>
          <p:cNvPr id="20483" name="Segnaposto contenuto 5"/>
          <p:cNvSpPr>
            <a:spLocks noGrp="1"/>
          </p:cNvSpPr>
          <p:nvPr>
            <p:ph idx="1"/>
          </p:nvPr>
        </p:nvSpPr>
        <p:spPr>
          <a:xfrm>
            <a:off x="801688" y="1333500"/>
            <a:ext cx="9083675" cy="5675313"/>
          </a:xfrm>
        </p:spPr>
        <p:txBody>
          <a:bodyPr/>
          <a:lstStyle/>
          <a:p>
            <a:endParaRPr lang="it-IT" sz="1400" u="sng" dirty="0" smtClean="0"/>
          </a:p>
          <a:p>
            <a:r>
              <a:rPr lang="it-IT" sz="1400" u="sng" dirty="0" smtClean="0"/>
              <a:t>Esempio delle  fasi di calcolo dell’indennità meritocratica di cui all’art. 11</a:t>
            </a:r>
          </a:p>
          <a:p>
            <a:r>
              <a:rPr lang="it-IT" sz="1400" dirty="0" smtClean="0"/>
              <a:t>- Si ipotizza un rapporto di agenzia con agente plurimandatario e con una durata di 5 anni. </a:t>
            </a:r>
          </a:p>
          <a:p>
            <a:r>
              <a:rPr lang="it-IT" sz="1400" dirty="0" smtClean="0"/>
              <a:t>- Secondo la tabella di cui all’art. 11 il periodo di prognosi è pari a 2 anni e il tasso di migrazione è del 17%;</a:t>
            </a:r>
          </a:p>
          <a:p>
            <a:r>
              <a:rPr lang="it-IT" sz="1400" dirty="0" smtClean="0"/>
              <a:t>- Si ipotizza un valore dell’incremento conseguito dall’agente di € 35.000,00;</a:t>
            </a:r>
          </a:p>
          <a:p>
            <a:r>
              <a:rPr lang="it-IT" sz="1400" dirty="0" smtClean="0"/>
              <a:t>- Si applica il tasso di migrazione al valore dell’incremento (€ 35.000,00) per il periodo di prognosi (2 anni):</a:t>
            </a:r>
          </a:p>
          <a:p>
            <a:r>
              <a:rPr lang="it-IT" sz="1400" b="1" dirty="0" smtClean="0"/>
              <a:t>   1° anno € 35.000,00 – 17% = € 29.050,00</a:t>
            </a:r>
          </a:p>
          <a:p>
            <a:r>
              <a:rPr lang="it-IT" sz="1400" b="1" dirty="0" smtClean="0"/>
              <a:t>   2° anno € 29.050,00 – 17% = € 24.111,50</a:t>
            </a:r>
          </a:p>
          <a:p>
            <a:r>
              <a:rPr lang="it-IT" sz="1400" b="1" dirty="0" smtClean="0"/>
              <a:t>                     TOTALE:            = € 53.161,50</a:t>
            </a:r>
            <a:endParaRPr lang="it-IT" sz="1400" dirty="0" smtClean="0"/>
          </a:p>
          <a:p>
            <a:pPr algn="just"/>
            <a:r>
              <a:rPr lang="it-IT" sz="1400" dirty="0" smtClean="0"/>
              <a:t>- Si riduce l’importo di € 53.161,50 così ottenuto di una cifra forfettaria pari al 10%, essendo il contratto di durata inferiore a 5 anni (cfr. art. 11, punto 5), di € 53.161,50, ovvero € 5.316,15;</a:t>
            </a:r>
          </a:p>
          <a:p>
            <a:pPr algn="just"/>
            <a:r>
              <a:rPr lang="it-IT" sz="1400" dirty="0" smtClean="0"/>
              <a:t>- La somma così ottenuta, € 47.845,35, si confronta con il tetto massimo determinato ai sensi dell’art. 1751, comma 3, c.c. (</a:t>
            </a:r>
            <a:r>
              <a:rPr lang="it-IT" sz="1400" dirty="0" err="1" smtClean="0"/>
              <a:t>c.f.</a:t>
            </a:r>
            <a:r>
              <a:rPr lang="it-IT" sz="1400" dirty="0" smtClean="0"/>
              <a:t> art. 11, punto 6). Ipotizzando che tale tetto massimo sia fissato in € 45.000,00, l’importo dell’indennità meritocratica è ridotto fino a corrispondenza con tale somma;</a:t>
            </a:r>
          </a:p>
          <a:p>
            <a:pPr algn="just"/>
            <a:r>
              <a:rPr lang="it-IT" sz="1400" dirty="0" smtClean="0"/>
              <a:t>- Ipotizzando che le somme versate dall’azienda a titolo di FIRR e quelle erogate a titolo di indennità suppletiva di clientela ammontino a € 30.000,00, </a:t>
            </a:r>
            <a:r>
              <a:rPr lang="it-IT" sz="1400" b="1" dirty="0" smtClean="0"/>
              <a:t>l’indennità meritocratica definitivamente spettante all’agente è pari a € 15.000 (€ 45.000,00 - € 30.000,00).</a:t>
            </a:r>
          </a:p>
          <a:p>
            <a:pPr algn="just"/>
            <a:endParaRPr lang="it-IT" sz="1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4"/>
          <p:cNvSpPr>
            <a:spLocks noGrp="1"/>
          </p:cNvSpPr>
          <p:nvPr>
            <p:ph type="title"/>
          </p:nvPr>
        </p:nvSpPr>
        <p:spPr>
          <a:xfrm>
            <a:off x="736600" y="541338"/>
            <a:ext cx="9083675" cy="936625"/>
          </a:xfrm>
        </p:spPr>
        <p:txBody>
          <a:bodyPr/>
          <a:lstStyle/>
          <a:p>
            <a:r>
              <a:rPr lang="it-IT" sz="2400" b="1" u="sng" dirty="0" smtClean="0"/>
              <a:t/>
            </a:r>
            <a:br>
              <a:rPr lang="it-IT" sz="2400" b="1" u="sng" dirty="0" smtClean="0"/>
            </a:br>
            <a:r>
              <a:rPr lang="it-IT" sz="2400" b="1" u="sng" dirty="0" smtClean="0"/>
              <a:t>ESEMPIO </a:t>
            </a:r>
            <a:r>
              <a:rPr lang="it-IT" sz="2400" b="1" u="sng" dirty="0" err="1" smtClean="0"/>
              <a:t>DI</a:t>
            </a:r>
            <a:r>
              <a:rPr lang="it-IT" sz="2400" b="1" u="sng" dirty="0" smtClean="0"/>
              <a:t> CALCOLO DELL’INDENNITA’ MERITOCRATICA AI SENSI DEL NUOVO ART. 11</a:t>
            </a:r>
          </a:p>
        </p:txBody>
      </p:sp>
      <p:sp>
        <p:nvSpPr>
          <p:cNvPr id="21507" name="Segnaposto contenuto 5"/>
          <p:cNvSpPr>
            <a:spLocks noGrp="1"/>
          </p:cNvSpPr>
          <p:nvPr>
            <p:ph idx="1"/>
          </p:nvPr>
        </p:nvSpPr>
        <p:spPr>
          <a:xfrm>
            <a:off x="663575" y="1404938"/>
            <a:ext cx="9083675" cy="5675312"/>
          </a:xfrm>
        </p:spPr>
        <p:txBody>
          <a:bodyPr/>
          <a:lstStyle/>
          <a:p>
            <a:endParaRPr lang="it-IT" sz="1400" b="1" dirty="0" smtClean="0"/>
          </a:p>
          <a:p>
            <a:r>
              <a:rPr lang="it-IT" sz="1400" b="1" dirty="0" smtClean="0"/>
              <a:t>DATI PER EFFETTUARE CALCOLO</a:t>
            </a:r>
            <a:r>
              <a:rPr lang="it-IT" sz="1400" dirty="0" smtClean="0"/>
              <a:t>:</a:t>
            </a:r>
          </a:p>
          <a:p>
            <a:r>
              <a:rPr lang="it-IT" sz="1400" u="sng" dirty="0" smtClean="0"/>
              <a:t>- Rapporto di agenzia con agente plurimandatario e con una durata di 5 anni. </a:t>
            </a:r>
          </a:p>
          <a:p>
            <a:r>
              <a:rPr lang="it-IT" sz="1400" dirty="0" smtClean="0"/>
              <a:t>- </a:t>
            </a:r>
            <a:r>
              <a:rPr lang="it-IT" sz="1400" u="sng" dirty="0" smtClean="0"/>
              <a:t>Monte provvigioni percepite</a:t>
            </a:r>
            <a:r>
              <a:rPr lang="it-IT" sz="1400" dirty="0" smtClean="0"/>
              <a:t>:</a:t>
            </a:r>
          </a:p>
          <a:p>
            <a:r>
              <a:rPr lang="it-IT" sz="1400" dirty="0" smtClean="0"/>
              <a:t>1° anno = € 40.000</a:t>
            </a:r>
          </a:p>
          <a:p>
            <a:r>
              <a:rPr lang="it-IT" sz="1400" dirty="0" smtClean="0"/>
              <a:t>2°anno= € 48.000</a:t>
            </a:r>
          </a:p>
          <a:p>
            <a:r>
              <a:rPr lang="it-IT" sz="1400" dirty="0" smtClean="0"/>
              <a:t>3° anno = € 48.000</a:t>
            </a:r>
          </a:p>
          <a:p>
            <a:r>
              <a:rPr lang="it-IT" sz="1400" dirty="0" smtClean="0"/>
              <a:t>4° anno =  € 50.000</a:t>
            </a:r>
          </a:p>
          <a:p>
            <a:r>
              <a:rPr lang="it-IT" sz="1400" dirty="0" smtClean="0"/>
              <a:t>5°anno= € 55.000</a:t>
            </a:r>
          </a:p>
          <a:p>
            <a:r>
              <a:rPr lang="it-IT" sz="1400" dirty="0" smtClean="0"/>
              <a:t> con una media pari a  € 48.200</a:t>
            </a:r>
          </a:p>
          <a:p>
            <a:r>
              <a:rPr lang="it-IT" sz="1400" u="sng" dirty="0" smtClean="0"/>
              <a:t>- Indennità suppletiva di clientela </a:t>
            </a:r>
            <a:endParaRPr lang="it-IT" sz="1400" dirty="0" smtClean="0"/>
          </a:p>
          <a:p>
            <a:r>
              <a:rPr lang="it-IT" sz="1400" dirty="0" smtClean="0"/>
              <a:t>1°anno  =  € 1.200 ( 3% di € 40.000)</a:t>
            </a:r>
          </a:p>
          <a:p>
            <a:r>
              <a:rPr lang="it-IT" sz="1400" dirty="0" smtClean="0"/>
              <a:t>2°anno =  € 1.440 (3% di € 48.000)</a:t>
            </a:r>
          </a:p>
          <a:p>
            <a:r>
              <a:rPr lang="it-IT" sz="1400" dirty="0" smtClean="0"/>
              <a:t>3° anno = €  1.440 (3% di 48.000)</a:t>
            </a:r>
          </a:p>
          <a:p>
            <a:r>
              <a:rPr lang="it-IT" sz="1400" dirty="0" smtClean="0"/>
              <a:t>4° anno = € 1.725  (3% di € 50.000 + 0,50 % di € 45.000)</a:t>
            </a:r>
          </a:p>
          <a:p>
            <a:r>
              <a:rPr lang="it-IT" sz="1400" dirty="0" smtClean="0"/>
              <a:t>5°anno = €  1.875 (3% di € 55.000 + 0.50% di  45.0000)</a:t>
            </a:r>
          </a:p>
          <a:p>
            <a:r>
              <a:rPr lang="it-IT" sz="1400" dirty="0" smtClean="0"/>
              <a:t>Totale € 7.680,00</a:t>
            </a:r>
          </a:p>
          <a:p>
            <a:endParaRPr lang="it-IT" sz="1400" dirty="0" smtClean="0"/>
          </a:p>
          <a:p>
            <a:pPr algn="just"/>
            <a:r>
              <a:rPr lang="it-IT" sz="1400" dirty="0" smtClean="0"/>
              <a:t>;</a:t>
            </a:r>
          </a:p>
          <a:p>
            <a:pPr algn="just"/>
            <a:endParaRPr lang="it-IT" sz="1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4"/>
          <p:cNvSpPr>
            <a:spLocks noGrp="1"/>
          </p:cNvSpPr>
          <p:nvPr>
            <p:ph type="title"/>
          </p:nvPr>
        </p:nvSpPr>
        <p:spPr>
          <a:xfrm>
            <a:off x="952500" y="541338"/>
            <a:ext cx="9083675" cy="936625"/>
          </a:xfrm>
        </p:spPr>
        <p:txBody>
          <a:bodyPr/>
          <a:lstStyle/>
          <a:p>
            <a:r>
              <a:rPr lang="it-IT" sz="2400" b="1" u="sng" dirty="0" smtClean="0"/>
              <a:t/>
            </a:r>
            <a:br>
              <a:rPr lang="it-IT" sz="2400" b="1" u="sng" dirty="0" smtClean="0"/>
            </a:br>
            <a:r>
              <a:rPr lang="it-IT" sz="2400" b="1" u="sng" dirty="0" smtClean="0"/>
              <a:t/>
            </a:r>
            <a:br>
              <a:rPr lang="it-IT" sz="2400" b="1" u="sng" dirty="0" smtClean="0"/>
            </a:br>
            <a:r>
              <a:rPr lang="it-IT" sz="2400" b="1" u="sng" dirty="0" smtClean="0"/>
              <a:t>ESEMPIO </a:t>
            </a:r>
            <a:r>
              <a:rPr lang="it-IT" sz="2400" b="1" u="sng" dirty="0" err="1" smtClean="0"/>
              <a:t>DI</a:t>
            </a:r>
            <a:r>
              <a:rPr lang="it-IT" sz="2400" b="1" u="sng" dirty="0" smtClean="0"/>
              <a:t> CALCOLO DELL’INDENNITA’ MERITOCRATICA AI SENSI DEL NUOVO ART. 11</a:t>
            </a:r>
          </a:p>
        </p:txBody>
      </p:sp>
      <p:sp>
        <p:nvSpPr>
          <p:cNvPr id="22531" name="Segnaposto contenuto 5"/>
          <p:cNvSpPr>
            <a:spLocks noGrp="1"/>
          </p:cNvSpPr>
          <p:nvPr>
            <p:ph idx="1"/>
          </p:nvPr>
        </p:nvSpPr>
        <p:spPr>
          <a:xfrm>
            <a:off x="879475" y="1333500"/>
            <a:ext cx="9083675" cy="5675313"/>
          </a:xfrm>
        </p:spPr>
        <p:txBody>
          <a:bodyPr/>
          <a:lstStyle/>
          <a:p>
            <a:endParaRPr lang="it-IT" sz="1400" dirty="0" smtClean="0"/>
          </a:p>
          <a:p>
            <a:endParaRPr lang="it-IT" sz="1400" dirty="0" smtClean="0"/>
          </a:p>
          <a:p>
            <a:r>
              <a:rPr lang="it-IT" sz="1400" dirty="0" smtClean="0"/>
              <a:t>-  </a:t>
            </a:r>
            <a:r>
              <a:rPr lang="it-IT" sz="1400" u="sng" dirty="0" smtClean="0"/>
              <a:t>FIRR</a:t>
            </a:r>
            <a:r>
              <a:rPr lang="it-IT" sz="1400" dirty="0" smtClean="0"/>
              <a:t> :</a:t>
            </a:r>
          </a:p>
          <a:p>
            <a:r>
              <a:rPr lang="it-IT" sz="1400" dirty="0" smtClean="0"/>
              <a:t>1° anno  = € 617,00 (4% di 6.200 + 2% di 3.100 + 1% di 30.700)</a:t>
            </a:r>
          </a:p>
          <a:p>
            <a:r>
              <a:rPr lang="it-IT" sz="1400" dirty="0" smtClean="0"/>
              <a:t>2°anno = € 697,00 (4% di 6200 + 2% di 3.100 + 1% di 38.700)</a:t>
            </a:r>
          </a:p>
          <a:p>
            <a:r>
              <a:rPr lang="it-IT" sz="1400" dirty="0" smtClean="0"/>
              <a:t>3°anno = € 697,00 (4% di 6200 + 2% di 3.100 + 1% di 38.700)</a:t>
            </a:r>
          </a:p>
          <a:p>
            <a:r>
              <a:rPr lang="it-IT" sz="1400" dirty="0" smtClean="0"/>
              <a:t>4°anno= € 717,00 (4% di 6.200 + 2% di 3.100 + 1% di 40.700)</a:t>
            </a:r>
          </a:p>
          <a:p>
            <a:r>
              <a:rPr lang="it-IT" sz="1400" dirty="0" smtClean="0"/>
              <a:t>5°anno = € 767,00  (4% di 6.200 + 2% di 3.100 + 1% di 45.700)            </a:t>
            </a:r>
          </a:p>
          <a:p>
            <a:r>
              <a:rPr lang="it-IT" sz="1400" dirty="0" smtClean="0"/>
              <a:t>Totale FIRR = € 3.495,00</a:t>
            </a:r>
          </a:p>
          <a:p>
            <a:endParaRPr lang="it-IT" sz="1400" dirty="0" smtClean="0"/>
          </a:p>
          <a:p>
            <a:endParaRPr lang="it-IT" sz="1400" dirty="0" smtClean="0"/>
          </a:p>
          <a:p>
            <a:r>
              <a:rPr lang="it-IT" sz="1400" dirty="0" smtClean="0"/>
              <a:t>- Prognosi: anni 2</a:t>
            </a:r>
          </a:p>
          <a:p>
            <a:r>
              <a:rPr lang="it-IT" sz="1400" dirty="0" smtClean="0"/>
              <a:t>- Tasso di migrazione: 17%</a:t>
            </a:r>
          </a:p>
          <a:p>
            <a:r>
              <a:rPr lang="it-IT" sz="1400" dirty="0" smtClean="0"/>
              <a:t>- Incremento conseguito dall’agente tra primo  (€ 40.000) e ultimo anno (55.000)  = </a:t>
            </a:r>
            <a:r>
              <a:rPr lang="it-IT" sz="1400" b="1" dirty="0" smtClean="0"/>
              <a:t>€ 15.000</a:t>
            </a:r>
          </a:p>
          <a:p>
            <a:endParaRPr lang="it-IT" sz="1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4"/>
          <p:cNvSpPr>
            <a:spLocks noGrp="1"/>
          </p:cNvSpPr>
          <p:nvPr>
            <p:ph type="title"/>
          </p:nvPr>
        </p:nvSpPr>
        <p:spPr>
          <a:xfrm>
            <a:off x="952500" y="541338"/>
            <a:ext cx="9083675" cy="936625"/>
          </a:xfrm>
        </p:spPr>
        <p:txBody>
          <a:bodyPr/>
          <a:lstStyle/>
          <a:p>
            <a:r>
              <a:rPr lang="it-IT" sz="2400" b="1" u="sng" dirty="0" smtClean="0"/>
              <a:t/>
            </a:r>
            <a:br>
              <a:rPr lang="it-IT" sz="2400" b="1" u="sng" dirty="0" smtClean="0"/>
            </a:br>
            <a:r>
              <a:rPr lang="it-IT" sz="2400" b="1" u="sng" dirty="0" smtClean="0"/>
              <a:t/>
            </a:r>
            <a:br>
              <a:rPr lang="it-IT" sz="2400" b="1" u="sng" dirty="0" smtClean="0"/>
            </a:br>
            <a:r>
              <a:rPr lang="it-IT" sz="2400" b="1" u="sng" dirty="0" smtClean="0"/>
              <a:t>ESEMPIO </a:t>
            </a:r>
            <a:r>
              <a:rPr lang="it-IT" sz="2400" b="1" u="sng" dirty="0" err="1" smtClean="0"/>
              <a:t>DI</a:t>
            </a:r>
            <a:r>
              <a:rPr lang="it-IT" sz="2400" b="1" u="sng" dirty="0" smtClean="0"/>
              <a:t> CALCOLO DELL’INDENNITA’ MERITOCRATICA AI SENSI DEL NUOVO ART. 11</a:t>
            </a:r>
          </a:p>
        </p:txBody>
      </p:sp>
      <p:sp>
        <p:nvSpPr>
          <p:cNvPr id="23555" name="Segnaposto contenuto 5"/>
          <p:cNvSpPr>
            <a:spLocks noGrp="1"/>
          </p:cNvSpPr>
          <p:nvPr>
            <p:ph idx="1"/>
          </p:nvPr>
        </p:nvSpPr>
        <p:spPr>
          <a:xfrm>
            <a:off x="808038" y="1333500"/>
            <a:ext cx="9083675" cy="5675313"/>
          </a:xfrm>
        </p:spPr>
        <p:txBody>
          <a:bodyPr/>
          <a:lstStyle/>
          <a:p>
            <a:endParaRPr lang="it-IT" sz="1400" dirty="0" smtClean="0"/>
          </a:p>
          <a:p>
            <a:endParaRPr lang="it-IT" sz="1400" b="1" dirty="0" smtClean="0"/>
          </a:p>
          <a:p>
            <a:r>
              <a:rPr lang="it-IT" sz="1400" b="1" dirty="0" smtClean="0"/>
              <a:t>Calcolo dell’indennità meritocratica</a:t>
            </a:r>
          </a:p>
          <a:p>
            <a:endParaRPr lang="it-IT" sz="1400" b="1" dirty="0" smtClean="0"/>
          </a:p>
          <a:p>
            <a:r>
              <a:rPr lang="it-IT" sz="1400" dirty="0" smtClean="0"/>
              <a:t>€ 15.000 – 17% (tasso di migrazione) = € 12.450 per il primo anno di prognosi</a:t>
            </a:r>
          </a:p>
          <a:p>
            <a:r>
              <a:rPr lang="it-IT" sz="1400" dirty="0" smtClean="0"/>
              <a:t>€ 12.450 – 17% (tasso di migrazione) = € 10.333,50 per il secondo anno di prognosi</a:t>
            </a:r>
          </a:p>
          <a:p>
            <a:r>
              <a:rPr lang="it-IT" sz="1400" dirty="0" smtClean="0"/>
              <a:t>Totale € 22.783,50</a:t>
            </a:r>
          </a:p>
          <a:p>
            <a:endParaRPr lang="it-IT" sz="1400" dirty="0" smtClean="0"/>
          </a:p>
          <a:p>
            <a:r>
              <a:rPr lang="it-IT" sz="1400" dirty="0" smtClean="0"/>
              <a:t>- Riduzione del 10% di € 22.783,50 =  € 20.505,15</a:t>
            </a:r>
          </a:p>
          <a:p>
            <a:endParaRPr lang="it-IT" sz="1400" dirty="0" smtClean="0"/>
          </a:p>
          <a:p>
            <a:r>
              <a:rPr lang="it-IT" sz="1400" dirty="0" smtClean="0"/>
              <a:t>- Comparazione con tetto massimo determinato ai sensi dell’art. 1751, comma 3 c.c. ed eventuale riduzione fino a sua corrispondenza</a:t>
            </a:r>
          </a:p>
          <a:p>
            <a:endParaRPr lang="it-IT" sz="1400" dirty="0" smtClean="0"/>
          </a:p>
          <a:p>
            <a:r>
              <a:rPr lang="it-IT" sz="1400" dirty="0" smtClean="0"/>
              <a:t>- Sottrazione delle somme dovute per FIRR e indennità suppletiva di clientela:</a:t>
            </a:r>
          </a:p>
          <a:p>
            <a:r>
              <a:rPr lang="it-IT" sz="1400" dirty="0" smtClean="0"/>
              <a:t>€ 20.505,15 -  € 11.175,00 (3.495,00 + 7.680,00) = </a:t>
            </a:r>
            <a:r>
              <a:rPr lang="it-IT" sz="1400" b="1" dirty="0" smtClean="0"/>
              <a:t>€ 9.330,15 di indennità meritocratica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2"/>
          <p:cNvSpPr>
            <a:spLocks noGrp="1"/>
          </p:cNvSpPr>
          <p:nvPr>
            <p:ph type="title"/>
          </p:nvPr>
        </p:nvSpPr>
        <p:spPr>
          <a:xfrm>
            <a:off x="801688" y="487363"/>
            <a:ext cx="9083675" cy="990600"/>
          </a:xfrm>
        </p:spPr>
        <p:txBody>
          <a:bodyPr/>
          <a:lstStyle/>
          <a:p>
            <a:r>
              <a:rPr lang="it-IT" sz="2800" dirty="0" smtClean="0"/>
              <a:t/>
            </a:r>
            <a:br>
              <a:rPr lang="it-IT" sz="2800" dirty="0" smtClean="0"/>
            </a:br>
            <a:r>
              <a:rPr lang="it-IT" sz="2800" dirty="0" smtClean="0"/>
              <a:t/>
            </a:r>
            <a:br>
              <a:rPr lang="it-IT" sz="2800" dirty="0" smtClean="0"/>
            </a:br>
            <a:r>
              <a:rPr lang="it-IT" sz="2800" dirty="0" smtClean="0"/>
              <a:t/>
            </a:r>
            <a:br>
              <a:rPr lang="it-IT" sz="2800" dirty="0" smtClean="0"/>
            </a:br>
            <a:r>
              <a:rPr lang="it-IT" sz="2800" dirty="0" smtClean="0"/>
              <a:t/>
            </a:r>
            <a:br>
              <a:rPr lang="it-IT" sz="2800" dirty="0" smtClean="0"/>
            </a:br>
            <a:r>
              <a:rPr lang="it-IT" sz="2800" b="1" u="sng" dirty="0" smtClean="0"/>
              <a:t>VECCHIO E NUOVO ART. 10 AEC</a:t>
            </a:r>
            <a:r>
              <a:rPr lang="it-IT" b="1" u="sng" dirty="0" smtClean="0"/>
              <a:t/>
            </a:r>
            <a:br>
              <a:rPr lang="it-IT" b="1" u="sng" dirty="0" smtClean="0"/>
            </a:br>
            <a:endParaRPr lang="it-IT" b="1" u="sng" dirty="0" smtClean="0"/>
          </a:p>
        </p:txBody>
      </p:sp>
      <p:sp>
        <p:nvSpPr>
          <p:cNvPr id="3075" name="Segnaposto contenuto 3"/>
          <p:cNvSpPr>
            <a:spLocks noGrp="1"/>
          </p:cNvSpPr>
          <p:nvPr>
            <p:ph sz="half" idx="1"/>
          </p:nvPr>
        </p:nvSpPr>
        <p:spPr>
          <a:xfrm>
            <a:off x="801688" y="2197100"/>
            <a:ext cx="4465637" cy="4811713"/>
          </a:xfrm>
        </p:spPr>
        <p:txBody>
          <a:bodyPr/>
          <a:lstStyle/>
          <a:p>
            <a:pPr marL="0" indent="0"/>
            <a:r>
              <a:rPr lang="it-IT" sz="1400" b="1" smtClean="0"/>
              <a:t>TESTO AEC 20 MARZO 2002</a:t>
            </a:r>
          </a:p>
          <a:p>
            <a:pPr marL="0" indent="0"/>
            <a:r>
              <a:rPr lang="it-IT" sz="1400" smtClean="0"/>
              <a:t>ART. 10</a:t>
            </a:r>
          </a:p>
          <a:p>
            <a:pPr marL="0" indent="0"/>
            <a:r>
              <a:rPr lang="it-IT" sz="1400" smtClean="0"/>
              <a:t>(Indennità per lo scioglimento del contratto)</a:t>
            </a:r>
          </a:p>
          <a:p>
            <a:pPr marL="0" indent="0"/>
            <a:r>
              <a:rPr lang="it-IT" sz="1400" smtClean="0"/>
              <a:t> </a:t>
            </a:r>
          </a:p>
          <a:p>
            <a:pPr marL="0" indent="0" algn="just"/>
            <a:r>
              <a:rPr lang="it-IT" sz="1400" smtClean="0"/>
              <a:t>	Con la presente normativa le parti intendono dare piena ed esaustiva applicazione all'art. 1751 cod. civ. anche in riferimento alle previsioni dell’art. 17 della Direttiva CEE n. 86/653, individuando, con funzione suppletiva, modalità e criteri applicativi, concernenti, in particolare, la determinazione della misura dell'indennità in caso di cessazione del rapporto ed introducendo, nel contempo, condizioni di miglior favore per gli agenti e rappresentanti di commercio, sia per quanto riguarda i requisiti per il riconoscimento dell'indennità sia per ciò che attiene al limite massimo dell'indennità, stabilito dal  terzo comma del predetto art. 1751 cod. civ.</a:t>
            </a:r>
            <a:endParaRPr lang="it-IT" sz="1400" b="1" smtClean="0"/>
          </a:p>
          <a:p>
            <a:pPr marL="0" indent="0" algn="just"/>
            <a:endParaRPr lang="it-IT" sz="1000" smtClean="0"/>
          </a:p>
        </p:txBody>
      </p:sp>
      <p:sp>
        <p:nvSpPr>
          <p:cNvPr id="3076" name="Segnaposto contenuto 4"/>
          <p:cNvSpPr>
            <a:spLocks noGrp="1"/>
          </p:cNvSpPr>
          <p:nvPr>
            <p:ph sz="half" idx="2"/>
          </p:nvPr>
        </p:nvSpPr>
        <p:spPr/>
        <p:txBody>
          <a:bodyPr/>
          <a:lstStyle/>
          <a:p>
            <a:pPr marL="0" indent="0"/>
            <a:r>
              <a:rPr lang="it-IT" sz="1400" b="1" smtClean="0"/>
              <a:t>TESTO AEC  30 LUGLIO 2014</a:t>
            </a:r>
          </a:p>
          <a:p>
            <a:pPr marL="0" indent="0"/>
            <a:r>
              <a:rPr lang="it-IT" sz="1400" smtClean="0"/>
              <a:t>ART. 10</a:t>
            </a:r>
          </a:p>
          <a:p>
            <a:pPr marL="0" indent="0"/>
            <a:r>
              <a:rPr lang="it-IT" sz="1400" smtClean="0"/>
              <a:t>(Indennità per lo scioglimento del contratto)</a:t>
            </a:r>
          </a:p>
          <a:p>
            <a:pPr marL="0" indent="0"/>
            <a:r>
              <a:rPr lang="it-IT" sz="1400" smtClean="0"/>
              <a:t> </a:t>
            </a:r>
          </a:p>
          <a:p>
            <a:pPr marL="0" indent="0" algn="just"/>
            <a:r>
              <a:rPr lang="it-IT" sz="1400" smtClean="0"/>
              <a:t>	Con la presente normativa le parti intendono dare piena ed esaustiva applicazione all'art. 1751 cod. civ. anche in riferimento alle previsioni dell’art. 17 della Direttiva CEE n. 86/653, individuando, con funzione suppletiva, modalità e criteri applicativi, concernenti, in particolare, la determinazione della misura dell'indennità in caso di cessazione del rapporto ed introducendo, nel contempo, condizioni di miglior favore per gli agenti e rappresentanti di commercio, sia per quanto riguarda i requisiti per il riconoscimento dell'indennità sia per ciò che attiene al limite massimo dell'indennità, stabilito dal  terzo comma del predetto art. 1751 cod. civ.</a:t>
            </a:r>
            <a:endParaRPr lang="it-IT" sz="1400" b="1" smtClean="0"/>
          </a:p>
          <a:p>
            <a:pPr marL="0" indent="0"/>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6"/>
          <p:cNvSpPr>
            <a:spLocks noGrp="1"/>
          </p:cNvSpPr>
          <p:nvPr>
            <p:ph type="title"/>
          </p:nvPr>
        </p:nvSpPr>
        <p:spPr>
          <a:xfrm>
            <a:off x="447675" y="396875"/>
            <a:ext cx="9083675" cy="774700"/>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p>
        </p:txBody>
      </p:sp>
      <p:sp>
        <p:nvSpPr>
          <p:cNvPr id="4099" name="Segnaposto contenuto 4"/>
          <p:cNvSpPr>
            <a:spLocks noGrp="1"/>
          </p:cNvSpPr>
          <p:nvPr>
            <p:ph sz="half" idx="4294967295"/>
          </p:nvPr>
        </p:nvSpPr>
        <p:spPr>
          <a:xfrm>
            <a:off x="6148388" y="1549400"/>
            <a:ext cx="4164012" cy="5459413"/>
          </a:xfrm>
        </p:spPr>
        <p:txBody>
          <a:bodyPr/>
          <a:lstStyle/>
          <a:p>
            <a:pPr marL="0" indent="0" algn="just"/>
            <a:r>
              <a:rPr lang="it-IT" sz="1400" b="1" dirty="0" smtClean="0"/>
              <a:t>	A tal fine si conviene che l'indennità di scioglimento del contratto sia composta da: </a:t>
            </a:r>
          </a:p>
          <a:p>
            <a:pPr marL="0" indent="0" algn="just"/>
            <a:r>
              <a:rPr lang="it-IT" sz="1400" b="1" dirty="0" smtClean="0"/>
              <a:t>	l’indennità di risoluzione del rapporto (capo I) accantonata dalla ditta mandante nell’apposito fondo costituito presso la Fondazione Enasarco e riconosciuta all’agente o rappresentante anche in assenza di un incremento della clientela e/o del giro d’affari;</a:t>
            </a:r>
          </a:p>
          <a:p>
            <a:pPr marL="0" indent="0" algn="just"/>
            <a:r>
              <a:rPr lang="it-IT" sz="1400" b="1" dirty="0" smtClean="0"/>
              <a:t>	l’indennità suppletiva di clientela (capo II) riconosciuta all’agente o rappresentante anche in assenza di un incremento della clientela e/o del giro d’affari;</a:t>
            </a:r>
          </a:p>
          <a:p>
            <a:pPr marL="0" indent="0" algn="just"/>
            <a:r>
              <a:rPr lang="it-IT" sz="1400" b="1" dirty="0" smtClean="0"/>
              <a:t>	l’indennità meritocratica (capo III) collegata all’incremento della clientela e/o del giro d’affari, nei termini e alle condizioni stabilite al successivo capo III del presente articolo.</a:t>
            </a:r>
          </a:p>
          <a:p>
            <a:pPr marL="0" indent="0" algn="just"/>
            <a:r>
              <a:rPr lang="it-IT" sz="1400" dirty="0" smtClean="0"/>
              <a:t> </a:t>
            </a:r>
            <a:endParaRPr lang="it-IT" sz="1400" b="1" dirty="0" smtClean="0"/>
          </a:p>
          <a:p>
            <a:pPr marL="0" indent="0"/>
            <a:endParaRPr lang="it-IT" dirty="0" smtClean="0"/>
          </a:p>
        </p:txBody>
      </p:sp>
      <p:sp>
        <p:nvSpPr>
          <p:cNvPr id="4100" name="Segnaposto contenuto 3"/>
          <p:cNvSpPr>
            <a:spLocks noGrp="1"/>
          </p:cNvSpPr>
          <p:nvPr>
            <p:ph sz="half" idx="4294967295"/>
          </p:nvPr>
        </p:nvSpPr>
        <p:spPr>
          <a:xfrm>
            <a:off x="231750" y="1621185"/>
            <a:ext cx="4536505" cy="4897090"/>
          </a:xfrm>
        </p:spPr>
        <p:txBody>
          <a:bodyPr/>
          <a:lstStyle/>
          <a:p>
            <a:pPr marL="0" indent="0" algn="just"/>
            <a:r>
              <a:rPr lang="it-IT" sz="1400" dirty="0" smtClean="0"/>
              <a:t>	A tal fine si conviene che l'indennità in caso di scioglimento del contratto sarà composta da due emolumenti: l’uno, denominato indennità di risoluzione del rapporto, viene riconosciuto all’agente o rappresentante anche se non ci sia stato da parte sua alcun incremento della clientela e/o del fatturato, e risponde principalmente al criterio dell’equità; l’altro, denominato indennità suppletiva di clientela, è invece collegato all’incremento della clientela e/o del fatturato e intende premiare essenzialmente la professionalità del’agente o rappresentante.</a:t>
            </a:r>
            <a:endParaRPr lang="it-IT" sz="1400" b="1" dirty="0" smtClean="0"/>
          </a:p>
          <a:p>
            <a:pPr marL="0" indent="0" algn="just"/>
            <a:r>
              <a:rPr lang="it-IT" sz="1400" dirty="0" smtClean="0"/>
              <a:t>	L’indennità in caso di scioglimento del contratto, di cui ai successivi capi I e II, sarà computata su tutte le somme, comunque denominate, percepite dall'agente nel corso del rapporto, nonché sulle somme per le quali, al momento della cessazione del rapporto, sia sorto il diritto al pagamento in favore dell'agente o rappresentante, anche se le stesse non siano state in tutto o in parte ancora corrisposte.</a:t>
            </a:r>
          </a:p>
          <a:p>
            <a:pPr marL="0" indent="0" algn="just"/>
            <a:r>
              <a:rPr lang="it-IT" sz="1400" dirty="0" smtClean="0"/>
              <a:t>	</a:t>
            </a:r>
            <a:endParaRPr lang="it-IT" sz="1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2"/>
          <p:cNvSpPr>
            <a:spLocks noGrp="1"/>
          </p:cNvSpPr>
          <p:nvPr>
            <p:ph type="title"/>
          </p:nvPr>
        </p:nvSpPr>
        <p:spPr>
          <a:xfrm>
            <a:off x="801688" y="487363"/>
            <a:ext cx="9083675" cy="485775"/>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5123" name="Segnaposto contenuto 3"/>
          <p:cNvSpPr>
            <a:spLocks noGrp="1"/>
          </p:cNvSpPr>
          <p:nvPr>
            <p:ph sz="half" idx="1"/>
          </p:nvPr>
        </p:nvSpPr>
        <p:spPr>
          <a:xfrm>
            <a:off x="591791" y="1549177"/>
            <a:ext cx="4465637" cy="4680397"/>
          </a:xfrm>
        </p:spPr>
        <p:txBody>
          <a:bodyPr/>
          <a:lstStyle/>
          <a:p>
            <a:pPr marL="0" indent="0" algn="just"/>
            <a:r>
              <a:rPr lang="it-IT" sz="1400" dirty="0"/>
              <a:t>L’indennità in caso di scioglimento del contratto, di cui ai successivi capi I e II, sarà computata su tutte le somme, comunque denominate, percepite dall'agente nel corso del rapporto, nonché sulle somme per le quali, al momento della cessazione del rapporto, sia sorto il diritto al pagamento in favore dell'agente o rappresentante, anche se le stesse non siano state in tutto o in parte ancora corrisposte</a:t>
            </a:r>
            <a:r>
              <a:rPr lang="it-IT" sz="1400" dirty="0" smtClean="0"/>
              <a:t>.</a:t>
            </a:r>
          </a:p>
          <a:p>
            <a:pPr marL="0" indent="0" algn="just"/>
            <a:endParaRPr lang="it-IT" sz="1400" dirty="0" smtClean="0"/>
          </a:p>
          <a:p>
            <a:pPr marL="0" indent="0" algn="just"/>
            <a:r>
              <a:rPr lang="it-IT" sz="1400" dirty="0" smtClean="0"/>
              <a:t>In caso di decesso dell’agente o rappresentante di commercio l’indennità stessa sarà corrisposta agli eredi.</a:t>
            </a:r>
          </a:p>
          <a:p>
            <a:pPr marL="0" indent="0" algn="just"/>
            <a:endParaRPr lang="it-IT" sz="1400" dirty="0" smtClean="0"/>
          </a:p>
          <a:p>
            <a:pPr marL="0" indent="0" algn="just"/>
            <a:r>
              <a:rPr lang="it-IT" sz="1400" dirty="0" smtClean="0"/>
              <a:t> </a:t>
            </a:r>
            <a:r>
              <a:rPr lang="it-IT" sz="1400" u="sng" dirty="0" smtClean="0"/>
              <a:t>Indennità di risoluzione del rapporto:</a:t>
            </a:r>
            <a:endParaRPr lang="it-IT" sz="1400" dirty="0" smtClean="0"/>
          </a:p>
          <a:p>
            <a:pPr marL="0" indent="0" algn="just"/>
            <a:r>
              <a:rPr lang="it-IT" sz="1400" dirty="0" smtClean="0"/>
              <a:t>	All’atto della cessazione del rapporto spetta all’agente o rappresentante un’indennità, calcolata sulla base delle provvigioni annualmente maturate, secondo le misure di seguito riportate: </a:t>
            </a:r>
          </a:p>
          <a:p>
            <a:pPr marL="0" indent="0" algn="just"/>
            <a:r>
              <a:rPr lang="it-IT" sz="1400" dirty="0" smtClean="0"/>
              <a:t> </a:t>
            </a:r>
          </a:p>
          <a:p>
            <a:pPr marL="0" indent="0"/>
            <a:endParaRPr lang="it-IT" sz="1400" dirty="0" smtClean="0"/>
          </a:p>
          <a:p>
            <a:pPr marL="0" indent="0"/>
            <a:endParaRPr lang="it-IT" sz="1400" dirty="0" smtClean="0"/>
          </a:p>
          <a:p>
            <a:pPr marL="0" indent="0"/>
            <a:endParaRPr lang="it-IT" sz="1000" dirty="0" smtClean="0"/>
          </a:p>
        </p:txBody>
      </p:sp>
      <p:sp>
        <p:nvSpPr>
          <p:cNvPr id="5124" name="Segnaposto contenuto 4"/>
          <p:cNvSpPr>
            <a:spLocks noGrp="1"/>
          </p:cNvSpPr>
          <p:nvPr>
            <p:ph sz="half" idx="2"/>
          </p:nvPr>
        </p:nvSpPr>
        <p:spPr>
          <a:xfrm>
            <a:off x="5488335" y="1333153"/>
            <a:ext cx="4397028" cy="5675660"/>
          </a:xfrm>
        </p:spPr>
        <p:txBody>
          <a:bodyPr/>
          <a:lstStyle/>
          <a:p>
            <a:pPr marL="0" indent="0" algn="just"/>
            <a:r>
              <a:rPr lang="it-IT" sz="1400" dirty="0" smtClean="0"/>
              <a:t>      	</a:t>
            </a:r>
          </a:p>
          <a:p>
            <a:pPr marL="0" indent="0" algn="just"/>
            <a:r>
              <a:rPr lang="it-IT" sz="1400" dirty="0" smtClean="0"/>
              <a:t>L’indennità in caso di scioglimento del contratto, di cui ai successivi capi I, </a:t>
            </a:r>
            <a:r>
              <a:rPr lang="it-IT" sz="1400" dirty="0" err="1" smtClean="0"/>
              <a:t>II</a:t>
            </a:r>
            <a:r>
              <a:rPr lang="it-IT" sz="1400" dirty="0" smtClean="0"/>
              <a:t> e </a:t>
            </a:r>
            <a:r>
              <a:rPr lang="it-IT" sz="1400" b="1" dirty="0" smtClean="0"/>
              <a:t>III</a:t>
            </a:r>
            <a:r>
              <a:rPr lang="it-IT" sz="1400" dirty="0" smtClean="0"/>
              <a:t>, sarà computata su tutte le somme, comunque denominate, percepite dall'agente nel corso del rapporto, nonché sulle somme per le quali, al momento della cessazione del rapporto, sia sorto il diritto al pagamento in favore dell'agente o rappresentante, anche se le stesse non siano state in tutto o in parte ancora corrisposte.	</a:t>
            </a:r>
          </a:p>
          <a:p>
            <a:pPr marL="0" indent="0" algn="just"/>
            <a:r>
              <a:rPr lang="it-IT" sz="1400" dirty="0" smtClean="0"/>
              <a:t>	In caso di decesso dell’agente o rappresentante di commercio l’indennità in caso di scioglimento del contratto, di cui ai successivi capi </a:t>
            </a:r>
            <a:r>
              <a:rPr lang="it-IT" sz="1400" b="1" dirty="0" smtClean="0"/>
              <a:t>I, </a:t>
            </a:r>
            <a:r>
              <a:rPr lang="it-IT" sz="1400" b="1" dirty="0" err="1" smtClean="0"/>
              <a:t>II</a:t>
            </a:r>
            <a:r>
              <a:rPr lang="it-IT" sz="1400" b="1" dirty="0" smtClean="0"/>
              <a:t> e III</a:t>
            </a:r>
            <a:r>
              <a:rPr lang="it-IT" sz="1400" dirty="0" smtClean="0"/>
              <a:t>, sarà corrisposta agli eredi </a:t>
            </a:r>
            <a:r>
              <a:rPr lang="it-IT" sz="1400" b="1" dirty="0" smtClean="0"/>
              <a:t>legittimi o testamentari</a:t>
            </a:r>
            <a:r>
              <a:rPr lang="it-IT" sz="1400" dirty="0" smtClean="0"/>
              <a:t>.</a:t>
            </a:r>
          </a:p>
          <a:p>
            <a:pPr marL="0" indent="0" algn="just"/>
            <a:r>
              <a:rPr lang="it-IT" sz="1400" dirty="0" smtClean="0"/>
              <a:t>	</a:t>
            </a:r>
            <a:r>
              <a:rPr lang="it-IT" sz="1400" u="sng" dirty="0" smtClean="0"/>
              <a:t>Indennità di risoluzione del rapporto </a:t>
            </a:r>
            <a:r>
              <a:rPr lang="it-IT" sz="1400" b="1" u="sng" dirty="0" smtClean="0"/>
              <a:t>(FIRR)</a:t>
            </a:r>
            <a:r>
              <a:rPr lang="it-IT" sz="1400" u="sng" dirty="0" smtClean="0"/>
              <a:t>.</a:t>
            </a:r>
            <a:endParaRPr lang="it-IT" sz="1400" dirty="0" smtClean="0"/>
          </a:p>
          <a:p>
            <a:pPr marL="0" indent="0" algn="just"/>
            <a:r>
              <a:rPr lang="it-IT" sz="1400" dirty="0" smtClean="0"/>
              <a:t>	All’atto della cessazione del rapporto spetta all’agente o rappresentante un’indennità, calcolata sulla base delle provvigioni annualmente maturate, secondo le misure di seguito riportate: </a:t>
            </a:r>
            <a:endParaRPr lang="it-IT" sz="1400" b="1" dirty="0" smtClean="0"/>
          </a:p>
          <a:p>
            <a:pPr marL="0" indent="0" algn="just"/>
            <a:endParaRPr lang="it-IT" sz="1400" dirty="0" smtClean="0"/>
          </a:p>
          <a:p>
            <a:pPr marL="0" indent="0"/>
            <a:endParaRPr lang="it-IT"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6147" name="Segnaposto contenuto 3"/>
          <p:cNvSpPr>
            <a:spLocks noGrp="1"/>
          </p:cNvSpPr>
          <p:nvPr>
            <p:ph sz="half" idx="1"/>
          </p:nvPr>
        </p:nvSpPr>
        <p:spPr>
          <a:xfrm>
            <a:off x="808038" y="1477963"/>
            <a:ext cx="4537075" cy="5040312"/>
          </a:xfrm>
        </p:spPr>
        <p:txBody>
          <a:bodyPr/>
          <a:lstStyle/>
          <a:p>
            <a:pPr marL="0" indent="0" algn="just"/>
            <a:r>
              <a:rPr lang="it-IT" sz="1400" dirty="0" smtClean="0"/>
              <a:t> </a:t>
            </a:r>
            <a:r>
              <a:rPr lang="it-IT" sz="1400" u="sng" dirty="0" smtClean="0"/>
              <a:t>Agente o rappresentante con obbligo di esclusiva per una sola ditta</a:t>
            </a:r>
            <a:r>
              <a:rPr lang="it-IT" sz="1400" dirty="0" smtClean="0"/>
              <a:t> </a:t>
            </a:r>
          </a:p>
          <a:p>
            <a:pPr marL="0" indent="0" algn="just"/>
            <a:r>
              <a:rPr lang="it-IT" sz="1400" dirty="0" smtClean="0"/>
              <a:t>	4% sulla quota di provvigioni fino a Euro 12.400,00 annui;</a:t>
            </a:r>
          </a:p>
          <a:p>
            <a:pPr marL="0" indent="0" algn="just"/>
            <a:r>
              <a:rPr lang="it-IT" sz="1400" dirty="0" smtClean="0"/>
              <a:t>	2% sulla quota di provvigioni compresa tra Euro  12.400,01 annui ed Euro 18.600,00 annui;</a:t>
            </a:r>
          </a:p>
          <a:p>
            <a:pPr marL="0" indent="0" algn="just"/>
            <a:r>
              <a:rPr lang="it-IT" sz="1400" dirty="0" smtClean="0"/>
              <a:t>	1% sulla quota di provvigioni eccedente Euro 18.600,00 annui</a:t>
            </a:r>
          </a:p>
          <a:p>
            <a:pPr marL="0" indent="0" algn="just"/>
            <a:r>
              <a:rPr lang="it-IT" sz="1400" u="sng" dirty="0" smtClean="0"/>
              <a:t>Agente o rappresentante senza obbligo di esclusiva per una sola ditta</a:t>
            </a:r>
            <a:r>
              <a:rPr lang="it-IT" sz="1400" dirty="0" smtClean="0"/>
              <a:t>:</a:t>
            </a:r>
          </a:p>
          <a:p>
            <a:pPr marL="0" indent="0" algn="just"/>
            <a:r>
              <a:rPr lang="it-IT" sz="1400" dirty="0" smtClean="0"/>
              <a:t>	4% sulla quota di provvigioni fino a Euro 6.200,00 annui;</a:t>
            </a:r>
          </a:p>
          <a:p>
            <a:pPr marL="0" indent="0" algn="just"/>
            <a:r>
              <a:rPr lang="it-IT" sz="1400" dirty="0" smtClean="0"/>
              <a:t>	2% sulla quota di provvigioni compresa tra Euro 6.200,01 annui ed Euro 9.300,00 annui;</a:t>
            </a:r>
          </a:p>
          <a:p>
            <a:pPr marL="0" indent="0" algn="just"/>
            <a:r>
              <a:rPr lang="it-IT" sz="1400" dirty="0" smtClean="0"/>
              <a:t>	1% sulla quota di provvigioni eccedente Euro 9.300,00 annui.</a:t>
            </a:r>
          </a:p>
          <a:p>
            <a:pPr marL="0" indent="0" algn="just"/>
            <a:r>
              <a:rPr lang="it-IT" sz="1400" dirty="0" smtClean="0"/>
              <a:t>	</a:t>
            </a:r>
          </a:p>
          <a:p>
            <a:pPr marL="0" indent="0" algn="just"/>
            <a:endParaRPr lang="it-IT" sz="1400" dirty="0" smtClean="0"/>
          </a:p>
          <a:p>
            <a:pPr marL="0" indent="0" algn="just"/>
            <a:endParaRPr lang="it-IT" sz="1400" dirty="0" smtClean="0"/>
          </a:p>
          <a:p>
            <a:pPr marL="0" indent="0" algn="just"/>
            <a:endParaRPr lang="it-IT" sz="1400" dirty="0" smtClean="0"/>
          </a:p>
          <a:p>
            <a:pPr marL="0" indent="0" algn="just"/>
            <a:endParaRPr lang="it-IT" sz="1400" dirty="0" smtClean="0"/>
          </a:p>
          <a:p>
            <a:pPr marL="0" indent="0" algn="just"/>
            <a:endParaRPr lang="it-IT" sz="1400" dirty="0" smtClean="0"/>
          </a:p>
          <a:p>
            <a:pPr marL="0" indent="0"/>
            <a:endParaRPr lang="it-IT" sz="1400" dirty="0" smtClean="0"/>
          </a:p>
          <a:p>
            <a:pPr marL="0" indent="0"/>
            <a:endParaRPr lang="it-IT" sz="1400" dirty="0" smtClean="0"/>
          </a:p>
          <a:p>
            <a:pPr marL="0" indent="0"/>
            <a:endParaRPr lang="it-IT" sz="1000" dirty="0" smtClean="0"/>
          </a:p>
        </p:txBody>
      </p:sp>
      <p:sp>
        <p:nvSpPr>
          <p:cNvPr id="6148" name="Segnaposto contenuto 4"/>
          <p:cNvSpPr>
            <a:spLocks noGrp="1"/>
          </p:cNvSpPr>
          <p:nvPr>
            <p:ph sz="half" idx="2"/>
          </p:nvPr>
        </p:nvSpPr>
        <p:spPr>
          <a:xfrm>
            <a:off x="5419725" y="1404938"/>
            <a:ext cx="4465638" cy="5603875"/>
          </a:xfrm>
        </p:spPr>
        <p:txBody>
          <a:bodyPr/>
          <a:lstStyle/>
          <a:p>
            <a:pPr marL="0" indent="0"/>
            <a:r>
              <a:rPr lang="it-IT" sz="1400" smtClean="0"/>
              <a:t>	</a:t>
            </a:r>
            <a:r>
              <a:rPr lang="it-IT" sz="1400" u="sng" smtClean="0"/>
              <a:t>AGENTE O RAPPRESENTANTE </a:t>
            </a:r>
            <a:r>
              <a:rPr lang="it-IT" sz="1400" b="1" u="sng" smtClean="0"/>
              <a:t>MONOMANDATARIO</a:t>
            </a:r>
            <a:endParaRPr lang="it-IT" sz="1400" smtClean="0"/>
          </a:p>
          <a:p>
            <a:pPr marL="0" indent="0"/>
            <a:r>
              <a:rPr lang="it-IT" sz="1400" smtClean="0"/>
              <a:t>	4% sulla quota di provvigioni fino a Euro 12.400,00 annui;</a:t>
            </a:r>
          </a:p>
          <a:p>
            <a:pPr marL="0" indent="0"/>
            <a:r>
              <a:rPr lang="it-IT" sz="1400" smtClean="0"/>
              <a:t>	2% sulla quota di provvigioni compresa tra Euro  12.400,01 annui ed Euro 18.600,00 annui;</a:t>
            </a:r>
          </a:p>
          <a:p>
            <a:pPr marL="0" indent="0"/>
            <a:r>
              <a:rPr lang="it-IT" sz="1400" smtClean="0"/>
              <a:t>	1% sulla quota di provvigioni eccedente Euro 18.600,00 annui</a:t>
            </a:r>
          </a:p>
          <a:p>
            <a:pPr marL="0" indent="0"/>
            <a:r>
              <a:rPr lang="it-IT" sz="1400" smtClean="0"/>
              <a:t>	</a:t>
            </a:r>
            <a:r>
              <a:rPr lang="it-IT" sz="1400" u="sng" smtClean="0"/>
              <a:t>AGENTE O RAPPRESENTANTE </a:t>
            </a:r>
            <a:r>
              <a:rPr lang="it-IT" sz="1400" b="1" u="sng" smtClean="0"/>
              <a:t>PLURIMANDATARIO</a:t>
            </a:r>
            <a:r>
              <a:rPr lang="it-IT" sz="1400" smtClean="0"/>
              <a:t>:</a:t>
            </a:r>
          </a:p>
          <a:p>
            <a:pPr marL="0" indent="0"/>
            <a:r>
              <a:rPr lang="it-IT" sz="1400" smtClean="0"/>
              <a:t>	4% sulla quota di provvigioni fino a Euro 6.200,00 annui;</a:t>
            </a:r>
          </a:p>
          <a:p>
            <a:pPr marL="0" indent="0"/>
            <a:r>
              <a:rPr lang="it-IT" sz="1400" smtClean="0"/>
              <a:t>	2% sulla quota di provvigioni compresa tra Euro 6.200,01 annui ed Euro 9.300,00 annui;</a:t>
            </a:r>
          </a:p>
          <a:p>
            <a:pPr marL="0" indent="0"/>
            <a:r>
              <a:rPr lang="it-IT" sz="1400" smtClean="0"/>
              <a:t>	1% sulla quota di provvigioni eccedente Euro 9.300,00 annui.</a:t>
            </a:r>
          </a:p>
          <a:p>
            <a:pPr marL="0" indent="0"/>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7171" name="Segnaposto contenuto 3"/>
          <p:cNvSpPr>
            <a:spLocks noGrp="1"/>
          </p:cNvSpPr>
          <p:nvPr>
            <p:ph sz="half" idx="1"/>
          </p:nvPr>
        </p:nvSpPr>
        <p:spPr>
          <a:xfrm>
            <a:off x="735807" y="1405161"/>
            <a:ext cx="4608513" cy="5543550"/>
          </a:xfrm>
        </p:spPr>
        <p:txBody>
          <a:bodyPr/>
          <a:lstStyle/>
          <a:p>
            <a:pPr marL="0" indent="0" algn="just"/>
            <a:r>
              <a:rPr lang="it-IT" sz="1400" dirty="0" smtClean="0"/>
              <a:t>	L’indennità di cui al presente capo I) sarà riconosciuta in tutte le ipotesi di cessazione del rapporto, ad eccezione dello scioglimento dello stesso ad iniziativa della casa mandante giustificata da una delle fattispecie di sotto elencate:	     </a:t>
            </a:r>
          </a:p>
          <a:p>
            <a:pPr marL="0" indent="0" algn="just"/>
            <a:r>
              <a:rPr lang="it-IT" sz="1400" dirty="0" smtClean="0"/>
              <a:t>	 - ritenzione indebita di somme di spettanza della preponente;</a:t>
            </a:r>
          </a:p>
          <a:p>
            <a:pPr marL="0" indent="0" algn="just"/>
            <a:r>
              <a:rPr lang="it-IT" sz="1400" dirty="0" smtClean="0"/>
              <a:t>	  - concorrenza sleale o violazione del vincolo di esclusiva per una sola ditta.</a:t>
            </a:r>
          </a:p>
          <a:p>
            <a:pPr marL="0" indent="0" algn="just"/>
            <a:r>
              <a:rPr lang="it-IT" sz="1400" dirty="0" smtClean="0"/>
              <a:t> 	Le somme di cui sopra verranno annualmente accantonate dal preponente nell'apposito fondo costituito presso la Fondazione Enasarco, secondo quanto previsto dalle norme regolamentari di cui al successivo articolo 16. Nel medesimo regolamento saranno altresì dettate le procedure per il riaccredito in favore della casa mandante degli importi eventualmente già accantonati al fondo stesso ma non più spettanti all’agente per il verificarsi di una delle ipotesi di decadenza di cui sopra.</a:t>
            </a:r>
            <a:endParaRPr lang="it-IT" sz="1400" b="1" dirty="0" smtClean="0"/>
          </a:p>
          <a:p>
            <a:pPr marL="0" indent="0" algn="just"/>
            <a:r>
              <a:rPr lang="it-IT" sz="1400" dirty="0" smtClean="0"/>
              <a:t>	</a:t>
            </a:r>
          </a:p>
        </p:txBody>
      </p:sp>
      <p:sp>
        <p:nvSpPr>
          <p:cNvPr id="7172" name="Segnaposto contenuto 4"/>
          <p:cNvSpPr>
            <a:spLocks noGrp="1"/>
          </p:cNvSpPr>
          <p:nvPr>
            <p:ph sz="half" idx="2"/>
          </p:nvPr>
        </p:nvSpPr>
        <p:spPr>
          <a:xfrm>
            <a:off x="5419725" y="1333500"/>
            <a:ext cx="4465638" cy="5675313"/>
          </a:xfrm>
        </p:spPr>
        <p:txBody>
          <a:bodyPr/>
          <a:lstStyle/>
          <a:p>
            <a:pPr marL="0" indent="0" algn="just"/>
            <a:r>
              <a:rPr lang="it-IT" sz="1400" dirty="0" smtClean="0"/>
              <a:t>	L’indennità di cui al presente capo I) sarà riconosciuta in tutte le ipotesi di cessazione del rapporto, ad eccezione dello scioglimento dello stesso ad iniziativa della casa mandante giustificata da una delle fattispecie di sotto elencate:   </a:t>
            </a:r>
          </a:p>
          <a:p>
            <a:pPr marL="0" indent="0" algn="just"/>
            <a:r>
              <a:rPr lang="it-IT" sz="1400" dirty="0" smtClean="0"/>
              <a:t>	- ritenzione indebita di somme di spettanza della preponente   </a:t>
            </a:r>
          </a:p>
          <a:p>
            <a:pPr marL="457200" lvl="1" indent="0" algn="just"/>
            <a:r>
              <a:rPr lang="it-IT" sz="1400" dirty="0" smtClean="0"/>
              <a:t>- concorrenza sleale o violazione del vincolo di esclusiva per una sola ditta.</a:t>
            </a:r>
          </a:p>
          <a:p>
            <a:pPr marL="0" indent="0" algn="just"/>
            <a:r>
              <a:rPr lang="it-IT" sz="1400" dirty="0" smtClean="0"/>
              <a:t>	Le somme di cui sopra verranno annualmente accantonate dal preponente nell'apposito fondo costituito presso la Fondazione Enasarco, secondo quanto previsto dalle norme regolamentari di cui al successivo articolo 16. Nel medesimo regolamento saranno altresì dettate le procedure per il riaccredito in favore della casa mandante degli importi eventualmente già accantonati al fondo stesso ma non più spettanti all’agente per il verificarsi di una delle ipotesi di decadenza di cui sopra.</a:t>
            </a:r>
            <a:endParaRPr lang="it-IT" sz="1400" b="1" dirty="0" smtClean="0"/>
          </a:p>
          <a:p>
            <a:pPr marL="0" indent="0"/>
            <a:endParaRPr lang="it-IT"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8195" name="Segnaposto contenuto 3"/>
          <p:cNvSpPr>
            <a:spLocks noGrp="1"/>
          </p:cNvSpPr>
          <p:nvPr>
            <p:ph sz="half" idx="1"/>
          </p:nvPr>
        </p:nvSpPr>
        <p:spPr>
          <a:xfrm>
            <a:off x="736600" y="1333500"/>
            <a:ext cx="4608513" cy="5543550"/>
          </a:xfrm>
        </p:spPr>
        <p:txBody>
          <a:bodyPr/>
          <a:lstStyle/>
          <a:p>
            <a:pPr marL="0" indent="0" algn="just"/>
            <a:r>
              <a:rPr lang="it-IT" sz="1400" dirty="0" smtClean="0"/>
              <a:t> Le parti stipulanti</a:t>
            </a:r>
            <a:r>
              <a:rPr lang="it-IT" sz="1400" i="1" dirty="0" smtClean="0"/>
              <a:t>, </a:t>
            </a:r>
            <a:r>
              <a:rPr lang="it-IT" sz="1400" dirty="0" smtClean="0"/>
              <a:t>ferma restando l'obbligatorietà dell'accantonamento del </a:t>
            </a:r>
            <a:r>
              <a:rPr lang="it-IT" sz="1400" dirty="0" err="1" smtClean="0"/>
              <a:t>Firr</a:t>
            </a:r>
            <a:r>
              <a:rPr lang="it-IT" sz="1400" dirty="0" smtClean="0"/>
              <a:t> presso la Fondazione Enasarco, concordano di procedere alla costituzione di una commissione paritetica, incaricata di studiare e formulare proposte sulla trasformazione in senso previdenziale dell'indennità di cui al presente capo I.    Le risultanze dei lavori della commissione paritetica saranno sottoposte alle parti stipulanti per le determinazioni di competenza entro il 30 aprile 2003.</a:t>
            </a:r>
          </a:p>
          <a:p>
            <a:pPr marL="0" indent="0" algn="just"/>
            <a:r>
              <a:rPr lang="it-IT" sz="1400" dirty="0" smtClean="0"/>
              <a:t>II)	</a:t>
            </a:r>
            <a:r>
              <a:rPr lang="it-IT" sz="1400" u="sng" dirty="0" smtClean="0"/>
              <a:t>Indennità suppletiva di clientela.</a:t>
            </a:r>
            <a:endParaRPr lang="it-IT" sz="1400" dirty="0" smtClean="0"/>
          </a:p>
          <a:p>
            <a:pPr marL="0" indent="0" algn="just"/>
            <a:r>
              <a:rPr lang="it-IT" sz="1400" dirty="0" smtClean="0"/>
              <a:t>A) All'atto dello scioglimento del contratto di agenzia e rappresentanza commerciale, sarà corrisposta direttamente dalla ditta preponente all'agente o rappresentante, in aggiunta all'indennità di risoluzione del rapporto, di cui al precedente capo I, un’indennità suppletiva di clientela, da calcolarsi sull'ammontare globale delle provvigioni e delle altre somme corrisposte o comunque dovute all'agente o rappresentante fino alla data di cessazione del rapporto, secondo le seguenti aliquote:</a:t>
            </a:r>
          </a:p>
          <a:p>
            <a:pPr marL="0" indent="0" algn="just"/>
            <a:endParaRPr lang="it-IT" sz="1400" dirty="0" smtClean="0"/>
          </a:p>
          <a:p>
            <a:pPr marL="0" indent="0" algn="just"/>
            <a:endParaRPr lang="it-IT" sz="1400" dirty="0" smtClean="0"/>
          </a:p>
          <a:p>
            <a:pPr marL="0" indent="0" algn="just"/>
            <a:endParaRPr lang="it-IT" sz="1400" dirty="0" smtClean="0"/>
          </a:p>
          <a:p>
            <a:pPr marL="0" indent="0"/>
            <a:endParaRPr lang="it-IT" sz="1400" dirty="0" smtClean="0"/>
          </a:p>
          <a:p>
            <a:pPr marL="0" indent="0"/>
            <a:endParaRPr lang="it-IT" sz="1400" dirty="0" smtClean="0"/>
          </a:p>
          <a:p>
            <a:pPr marL="0" indent="0"/>
            <a:endParaRPr lang="it-IT" sz="1400" dirty="0" smtClean="0"/>
          </a:p>
          <a:p>
            <a:pPr marL="0" indent="0"/>
            <a:endParaRPr lang="it-IT" sz="1000" dirty="0" smtClean="0"/>
          </a:p>
        </p:txBody>
      </p:sp>
      <p:sp>
        <p:nvSpPr>
          <p:cNvPr id="8196" name="Segnaposto contenuto 4"/>
          <p:cNvSpPr>
            <a:spLocks noGrp="1"/>
          </p:cNvSpPr>
          <p:nvPr>
            <p:ph sz="half" idx="2"/>
          </p:nvPr>
        </p:nvSpPr>
        <p:spPr>
          <a:xfrm>
            <a:off x="5419725" y="1333500"/>
            <a:ext cx="4465638" cy="5675313"/>
          </a:xfrm>
        </p:spPr>
        <p:txBody>
          <a:bodyPr/>
          <a:lstStyle/>
          <a:p>
            <a:pPr marL="0" indent="0" algn="just"/>
            <a:r>
              <a:rPr lang="it-IT" sz="1400" dirty="0" smtClean="0"/>
              <a:t>Le parti stipulanti</a:t>
            </a:r>
            <a:r>
              <a:rPr lang="it-IT" sz="1400" i="1" dirty="0" smtClean="0"/>
              <a:t>, </a:t>
            </a:r>
            <a:r>
              <a:rPr lang="it-IT" sz="1400" dirty="0" smtClean="0"/>
              <a:t>ferma restando l'obbligatorietà dell'accantonamento del </a:t>
            </a:r>
            <a:r>
              <a:rPr lang="it-IT" sz="1400" dirty="0" err="1" smtClean="0"/>
              <a:t>Firr</a:t>
            </a:r>
            <a:r>
              <a:rPr lang="it-IT" sz="1400" dirty="0" smtClean="0"/>
              <a:t> presso la Fondazione Enasarco, concordano di procedere alla costituzione di una commissione paritetica, incaricata di studiare e formulare proposte sulla trasformazione in senso previdenziale dell'indennità di cui al presente capo I. Le risultanze dei lavori della commissione paritetica saranno sottoposte alle parti stipulanti per le determinazioni di competenza.</a:t>
            </a:r>
          </a:p>
          <a:p>
            <a:pPr marL="0" indent="0" algn="just"/>
            <a:r>
              <a:rPr lang="it-IT" sz="1400" dirty="0" smtClean="0"/>
              <a:t>II)	</a:t>
            </a:r>
            <a:r>
              <a:rPr lang="it-IT" sz="1400" u="sng" dirty="0" smtClean="0"/>
              <a:t>Indennità suppletiva di clientela.</a:t>
            </a:r>
            <a:endParaRPr lang="it-IT" sz="1400" dirty="0" smtClean="0"/>
          </a:p>
          <a:p>
            <a:pPr marL="0" indent="0" algn="just"/>
            <a:r>
              <a:rPr lang="it-IT" sz="1400" dirty="0" smtClean="0"/>
              <a:t>All'atto dello scioglimento del contratto di agenzia e rappresentanza commerciale, sarà corrisposta direttamente dalla ditta preponente all'agente o rappresentante, in aggiunta all'indennità di risoluzione del rapporto (FIRR), di cui al precedente capo I, un’indennità suppletiva di clientela, da calcolarsi sull'ammontare globale delle provvigioni e delle altre somme corrisposte o comunque maturate dall'agente o rappresentante fino alla data di cessazione del rapporto, secondo le seguenti aliquote:</a:t>
            </a:r>
          </a:p>
          <a:p>
            <a:pPr marL="0" indent="0"/>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2"/>
          <p:cNvSpPr>
            <a:spLocks noGrp="1"/>
          </p:cNvSpPr>
          <p:nvPr>
            <p:ph type="title"/>
          </p:nvPr>
        </p:nvSpPr>
        <p:spPr>
          <a:xfrm>
            <a:off x="801688" y="487363"/>
            <a:ext cx="9083675" cy="341312"/>
          </a:xfrm>
        </p:spPr>
        <p:txBody>
          <a:bodyPr/>
          <a:lstStyle/>
          <a:p>
            <a:r>
              <a:rPr lang="it-IT" sz="2800" b="1" u="sng" dirty="0" smtClean="0"/>
              <a:t/>
            </a:r>
            <a:br>
              <a:rPr lang="it-IT" sz="2800" b="1" u="sng" dirty="0" smtClean="0"/>
            </a:br>
            <a:r>
              <a:rPr lang="it-IT" sz="2800" b="1" u="sng" dirty="0" smtClean="0"/>
              <a:t/>
            </a:r>
            <a:br>
              <a:rPr lang="it-IT" sz="2800" b="1" u="sng" dirty="0" smtClean="0"/>
            </a:br>
            <a:r>
              <a:rPr lang="it-IT" sz="2800" b="1" u="sng" dirty="0" smtClean="0"/>
              <a:t>VECCHIO E NUOVO ART 10 AEC</a:t>
            </a:r>
            <a:endParaRPr lang="it-IT" sz="2800" dirty="0" smtClean="0"/>
          </a:p>
        </p:txBody>
      </p:sp>
      <p:sp>
        <p:nvSpPr>
          <p:cNvPr id="9219" name="Segnaposto contenuto 3"/>
          <p:cNvSpPr>
            <a:spLocks noGrp="1"/>
          </p:cNvSpPr>
          <p:nvPr>
            <p:ph sz="half" idx="1"/>
          </p:nvPr>
        </p:nvSpPr>
        <p:spPr>
          <a:xfrm>
            <a:off x="736600" y="1333500"/>
            <a:ext cx="4608513" cy="5543550"/>
          </a:xfrm>
        </p:spPr>
        <p:txBody>
          <a:bodyPr/>
          <a:lstStyle/>
          <a:p>
            <a:pPr marL="0" indent="0" algn="just"/>
            <a:r>
              <a:rPr lang="it-IT" sz="1400" dirty="0" smtClean="0"/>
              <a:t>3 per cento sull'ammontare globale delle provvigioni e delle altre somme dovute;</a:t>
            </a:r>
          </a:p>
          <a:p>
            <a:pPr marL="0" indent="0" algn="just"/>
            <a:r>
              <a:rPr lang="it-IT" sz="1400" dirty="0" smtClean="0"/>
              <a:t>0,50% aggiuntivo sulle provvigioni maturate dal quarto anno (nel limite massimo annuo di Euro 45.000,00 di provvigioni);</a:t>
            </a:r>
          </a:p>
          <a:p>
            <a:pPr marL="0" indent="0" algn="just"/>
            <a:r>
              <a:rPr lang="it-IT" sz="1400" dirty="0" smtClean="0"/>
              <a:t>ulteriore 0,50% aggiuntivo sulle provvigioni maturate dopo il sesto anno compiuto (nel limite massimo annuo di Euro 45.000,00 di provvigioni).</a:t>
            </a:r>
          </a:p>
          <a:p>
            <a:pPr marL="0" indent="0" algn="just"/>
            <a:r>
              <a:rPr lang="it-IT" sz="1400" dirty="0" smtClean="0"/>
              <a:t>B) In aggiunta agli importi previsti al capo I ed alla precedente lett. A), sarà riconosciuto all’agente o rappresentante un ulteriore importo a titolo di indennità suppletiva di clientela, a condizione che, alla cessazione del contratto, egli abbia apportato nuovi clienti al preponente e/o abbia sensibilmente sviluppato gli affari con i clienti esistenti, in modo da procurare al preponente anche dopo la cessazione del contratto sostanziali vantaggi derivanti dagli affari con tali clienti.</a:t>
            </a:r>
          </a:p>
          <a:p>
            <a:pPr marL="0" indent="0" algn="just"/>
            <a:r>
              <a:rPr lang="it-IT" sz="1400" dirty="0" smtClean="0"/>
              <a:t>Detto importo aggiuntivo sarà calcolato nelle seguenti misure:</a:t>
            </a:r>
          </a:p>
          <a:p>
            <a:pPr marL="0" indent="0" algn="just"/>
            <a:r>
              <a:rPr lang="it-IT" sz="1400" dirty="0" smtClean="0"/>
              <a:t>1 per cento sul valore annuo dell’incremento delle provvigioni, come determinato ai sensi del successivo art. 11;</a:t>
            </a:r>
          </a:p>
          <a:p>
            <a:pPr marL="0" indent="0" algn="just"/>
            <a:endParaRPr lang="it-IT" sz="1400" dirty="0" smtClean="0"/>
          </a:p>
          <a:p>
            <a:pPr marL="0" indent="0" algn="just"/>
            <a:endParaRPr lang="it-IT" sz="1400" dirty="0" smtClean="0"/>
          </a:p>
          <a:p>
            <a:pPr marL="0" indent="0" algn="just"/>
            <a:endParaRPr lang="it-IT" sz="1400" dirty="0" smtClean="0"/>
          </a:p>
          <a:p>
            <a:pPr marL="0" indent="0"/>
            <a:endParaRPr lang="it-IT" sz="1400" dirty="0" smtClean="0"/>
          </a:p>
          <a:p>
            <a:pPr marL="0" indent="0"/>
            <a:endParaRPr lang="it-IT" sz="1400" dirty="0" smtClean="0"/>
          </a:p>
          <a:p>
            <a:pPr marL="0" indent="0"/>
            <a:endParaRPr lang="it-IT" sz="1400" dirty="0" smtClean="0"/>
          </a:p>
          <a:p>
            <a:pPr marL="0" indent="0"/>
            <a:endParaRPr lang="it-IT" sz="1400" dirty="0" smtClean="0"/>
          </a:p>
          <a:p>
            <a:pPr marL="0" indent="0"/>
            <a:endParaRPr lang="it-IT" sz="1000" dirty="0" smtClean="0"/>
          </a:p>
        </p:txBody>
      </p:sp>
      <p:sp>
        <p:nvSpPr>
          <p:cNvPr id="9220" name="Segnaposto contenuto 4"/>
          <p:cNvSpPr>
            <a:spLocks noGrp="1"/>
          </p:cNvSpPr>
          <p:nvPr>
            <p:ph sz="half" idx="2"/>
          </p:nvPr>
        </p:nvSpPr>
        <p:spPr>
          <a:xfrm>
            <a:off x="5416550" y="1333500"/>
            <a:ext cx="4465638" cy="5746750"/>
          </a:xfrm>
        </p:spPr>
        <p:txBody>
          <a:bodyPr/>
          <a:lstStyle/>
          <a:p>
            <a:pPr marL="0" indent="0" algn="just"/>
            <a:r>
              <a:rPr lang="it-IT" sz="1400" dirty="0" smtClean="0"/>
              <a:t>3 per cento sull'ammontare globale delle provvigioni e delle altre somme maturate;</a:t>
            </a:r>
          </a:p>
          <a:p>
            <a:pPr marL="0" indent="0" algn="just"/>
            <a:r>
              <a:rPr lang="it-IT" sz="1400" dirty="0" smtClean="0"/>
              <a:t>0,50% aggiuntivo sulle provvigioni maturate dal quarto anno (nel limite massimo annuo di Euro 45.000,00 di provvigioni);</a:t>
            </a:r>
          </a:p>
          <a:p>
            <a:pPr marL="0" indent="0" algn="just"/>
            <a:r>
              <a:rPr lang="it-IT" sz="1400" dirty="0" smtClean="0"/>
              <a:t>ulteriore 0,50% aggiuntivo sulle provvigioni maturate dopo il sesto anno compiuto (nel limite massimo annuo di Euro 45.000,00 di provvigioni).</a:t>
            </a:r>
          </a:p>
          <a:p>
            <a:pPr marL="0" indent="0" algn="just"/>
            <a:r>
              <a:rPr lang="it-IT" sz="1400" dirty="0" smtClean="0"/>
              <a:t>	Il trattamento di cui al presente capo II non è dovuto se il contratto si scioglie per un fatto imputabile all'agente o rappresentante. Non si considerano fatti imputabili all'agente o rappresentante le dimissioni: dovute ad accertati </a:t>
            </a:r>
            <a:r>
              <a:rPr lang="it-IT" sz="1400" b="1" dirty="0" smtClean="0"/>
              <a:t>gravi inadempimenti del preponente</a:t>
            </a:r>
            <a:r>
              <a:rPr lang="it-IT" sz="1400" dirty="0" smtClean="0"/>
              <a:t>; conseguenti ad invalidità permanente e totale; </a:t>
            </a:r>
            <a:r>
              <a:rPr lang="it-IT" sz="1400" b="1" dirty="0" smtClean="0"/>
              <a:t>dovute ad infermità e/o malattia che non consentano la prosecuzione del rapporto</a:t>
            </a:r>
            <a:r>
              <a:rPr lang="it-IT" sz="1400" dirty="0" smtClean="0"/>
              <a:t>; successive al conseguimento della pensione di vecchiaia </a:t>
            </a:r>
            <a:r>
              <a:rPr lang="it-IT" sz="1400" b="1" dirty="0" smtClean="0"/>
              <a:t>o vecchiaia anticipata</a:t>
            </a:r>
            <a:r>
              <a:rPr lang="it-IT" sz="1400" dirty="0" smtClean="0"/>
              <a:t> ENASARCO; </a:t>
            </a:r>
            <a:r>
              <a:rPr lang="it-IT" sz="1400" b="1" dirty="0" smtClean="0"/>
              <a:t>successive al conseguimento della pensione di vecchiaia o anticipata INPS;</a:t>
            </a:r>
            <a:r>
              <a:rPr lang="it-IT" sz="1400" dirty="0" smtClean="0"/>
              <a:t> sempreché i citati eventi si verifichino dopo che il rapporto sia durato almeno un anno.</a:t>
            </a:r>
          </a:p>
          <a:p>
            <a:pPr marL="0" indent="0" algn="just"/>
            <a:r>
              <a:rPr lang="it-IT" sz="1400" dirty="0" smtClean="0"/>
              <a:t> </a:t>
            </a:r>
          </a:p>
          <a:p>
            <a:pPr marL="0" indent="0"/>
            <a:endParaRPr lang="it-IT"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2204</Words>
  <Application>Microsoft Office PowerPoint</Application>
  <PresentationFormat>Personalizzato</PresentationFormat>
  <Paragraphs>299</Paragraphs>
  <Slides>25</Slides>
  <Notes>3</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    IL NUOVO ACCORDO ECONOMICO COLLETTIVO PER GLI AGENTI E RAPPRESENTANTI DEL SETTORE INDUSTRIALE 30 LUGLIO 2014:  LA NUOVA INDENNITA’ DI FINE RAPPORTO, DISCIPLINA E MODALITA’ DI CALCOLO.</vt:lpstr>
      <vt:lpstr>    IL NUOVO ACCORDO ECONOMICO COLLETTIVO PER GLI AGENTI E RAPPRESENTANTI DEL SETTORE INDUSTRIALE:  LA NUOVA INDENNITA’ DI FINE RAPPORTO, DISCIPLINA E MODALITA’ DI CALCOLO.</vt:lpstr>
      <vt:lpstr>    VECCHIO E NUOVO ART. 10 AEC </vt:lpstr>
      <vt:lpstr>  VECCHIO E NUOVO ART 10 AEC</vt:lpstr>
      <vt:lpstr>  VECCHIO E NUOVO ART 10 AEC</vt:lpstr>
      <vt:lpstr>  VECCHIO E NUOVO ART 10 AEC</vt:lpstr>
      <vt:lpstr>  VECCHIO E NUOVO ART 10 AEC</vt:lpstr>
      <vt:lpstr>  VECCHIO E NUOVO ART 10 AEC</vt:lpstr>
      <vt:lpstr>  VECCHIO E NUOVO ART 10 AEC</vt:lpstr>
      <vt:lpstr>  VECCHIO E NUOVO ART 10 AEC</vt:lpstr>
      <vt:lpstr>  VECCHIO E NUOVO ART 10 AEC</vt:lpstr>
      <vt:lpstr>  VECCHIO E NUOVO ART 10 AEC</vt:lpstr>
      <vt:lpstr>  VECCHIO E NUOVO ART 10 AEC</vt:lpstr>
      <vt:lpstr>  VECCHIO E NUOVO ART 10 AEC</vt:lpstr>
      <vt:lpstr>IL NUOVO ART. 11 INSERITO DALL’AEC 2014 </vt:lpstr>
      <vt:lpstr>IL NUOVO ART. 11 INSERITO DALL’AEC 2014 </vt:lpstr>
      <vt:lpstr>IL NUOVO ART. 11 INSERITO DALL’AEC 2014 </vt:lpstr>
      <vt:lpstr>IL NUOVO ART. 11 INSERITO DALL’AEC 2014 </vt:lpstr>
      <vt:lpstr>IL NUOVO ART. 11 INSERITO DALL’AEC 2014 </vt:lpstr>
      <vt:lpstr> IL NUOVO ART. 11 INSERITO DALL’AEC 2014 </vt:lpstr>
      <vt:lpstr> IL NUOVO ART. 11 INSERITO DALL’AEC 2014 </vt:lpstr>
      <vt:lpstr> APPENDICE ALL’ACCORDO ECONOMICO COLLETTIVO</vt:lpstr>
      <vt:lpstr> ESEMPIO DI CALCOLO DELL’INDENNITA’ MERITOCRATICA AI SENSI DEL NUOVO ART. 11</vt:lpstr>
      <vt:lpstr>  ESEMPIO DI CALCOLO DELL’INDENNITA’ MERITOCRATICA AI SENSI DEL NUOVO ART. 11</vt:lpstr>
      <vt:lpstr>  ESEMPIO DI CALCOLO DELL’INDENNITA’ MERITOCRATICA AI SENSI DEL NUOVO ART.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Stefano Spinelli</dc:creator>
  <cp:lastModifiedBy>Giovanna Anzini</cp:lastModifiedBy>
  <cp:revision>101</cp:revision>
  <cp:lastPrinted>1601-01-01T00:00:00Z</cp:lastPrinted>
  <dcterms:created xsi:type="dcterms:W3CDTF">2008-10-10T09:12:25Z</dcterms:created>
  <dcterms:modified xsi:type="dcterms:W3CDTF">2014-11-27T15:45:40Z</dcterms:modified>
</cp:coreProperties>
</file>