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6"/>
  </p:notesMasterIdLst>
  <p:handoutMasterIdLst>
    <p:handoutMasterId r:id="rId47"/>
  </p:handoutMasterIdLst>
  <p:sldIdLst>
    <p:sldId id="314" r:id="rId3"/>
    <p:sldId id="661" r:id="rId4"/>
    <p:sldId id="650" r:id="rId5"/>
    <p:sldId id="662" r:id="rId6"/>
    <p:sldId id="663" r:id="rId7"/>
    <p:sldId id="664" r:id="rId8"/>
    <p:sldId id="709" r:id="rId9"/>
    <p:sldId id="665" r:id="rId10"/>
    <p:sldId id="685" r:id="rId11"/>
    <p:sldId id="696" r:id="rId12"/>
    <p:sldId id="700" r:id="rId13"/>
    <p:sldId id="701" r:id="rId14"/>
    <p:sldId id="702" r:id="rId15"/>
    <p:sldId id="698" r:id="rId16"/>
    <p:sldId id="692" r:id="rId17"/>
    <p:sldId id="693" r:id="rId18"/>
    <p:sldId id="703" r:id="rId19"/>
    <p:sldId id="667" r:id="rId20"/>
    <p:sldId id="686" r:id="rId21"/>
    <p:sldId id="687" r:id="rId22"/>
    <p:sldId id="688" r:id="rId23"/>
    <p:sldId id="695" r:id="rId24"/>
    <p:sldId id="704" r:id="rId25"/>
    <p:sldId id="705" r:id="rId26"/>
    <p:sldId id="697" r:id="rId27"/>
    <p:sldId id="707" r:id="rId28"/>
    <p:sldId id="708" r:id="rId29"/>
    <p:sldId id="723" r:id="rId30"/>
    <p:sldId id="710" r:id="rId31"/>
    <p:sldId id="711" r:id="rId32"/>
    <p:sldId id="712" r:id="rId33"/>
    <p:sldId id="713" r:id="rId34"/>
    <p:sldId id="714" r:id="rId35"/>
    <p:sldId id="715" r:id="rId36"/>
    <p:sldId id="716" r:id="rId37"/>
    <p:sldId id="724" r:id="rId38"/>
    <p:sldId id="717" r:id="rId39"/>
    <p:sldId id="718" r:id="rId40"/>
    <p:sldId id="719" r:id="rId41"/>
    <p:sldId id="720" r:id="rId42"/>
    <p:sldId id="721" r:id="rId43"/>
    <p:sldId id="722" r:id="rId44"/>
    <p:sldId id="417" r:id="rId45"/>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0000"/>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72" autoAdjust="0"/>
    <p:restoredTop sz="94713" autoAdjust="0"/>
  </p:normalViewPr>
  <p:slideViewPr>
    <p:cSldViewPr>
      <p:cViewPr varScale="1">
        <p:scale>
          <a:sx n="87" d="100"/>
          <a:sy n="87" d="100"/>
        </p:scale>
        <p:origin x="678" y="90"/>
      </p:cViewPr>
      <p:guideLst>
        <p:guide orient="horz" pos="2160"/>
        <p:guide pos="2880"/>
      </p:guideLst>
    </p:cSldViewPr>
  </p:slideViewPr>
  <p:outlineViewPr>
    <p:cViewPr>
      <p:scale>
        <a:sx n="33" d="100"/>
        <a:sy n="33" d="100"/>
      </p:scale>
      <p:origin x="54" y="3621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2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09F800EC-276C-4AFE-9BC3-601AA70D3935}" type="datetimeFigureOut">
              <a:rPr lang="it-IT"/>
              <a:pPr>
                <a:defRPr/>
              </a:pPr>
              <a:t>11/02/2015</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r>
              <a:rPr lang="it-IT"/>
              <a:t>www.confindustria.al.it</a:t>
            </a:r>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44D6BC-41BF-41E2-9A1C-4D92C991CCD8}" type="slidenum">
              <a:rPr lang="it-IT" altLang="it-IT"/>
              <a:pPr>
                <a:defRPr/>
              </a:pPr>
              <a:t>‹N›</a:t>
            </a:fld>
            <a:endParaRPr lang="it-IT" altLang="it-IT"/>
          </a:p>
        </p:txBody>
      </p:sp>
    </p:spTree>
    <p:extLst>
      <p:ext uri="{BB962C8B-B14F-4D97-AF65-F5344CB8AC3E}">
        <p14:creationId xmlns:p14="http://schemas.microsoft.com/office/powerpoint/2010/main" val="416139908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81D23D3-7148-45B6-92E8-2FD68DD62EE8}" type="datetimeFigureOut">
              <a:rPr lang="it-IT"/>
              <a:pPr>
                <a:defRPr/>
              </a:pPr>
              <a:t>11/02/2015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r>
              <a:rPr lang="it-IT" noProof="0" dirty="0" smtClean="0"/>
              <a:t> </a:t>
            </a:r>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400">
                <a:latin typeface="+mn-lt"/>
                <a:cs typeface="+mn-cs"/>
              </a:defRPr>
            </a:lvl1pPr>
          </a:lstStyle>
          <a:p>
            <a:pPr>
              <a:defRPr/>
            </a:pPr>
            <a:r>
              <a:rPr lang="it-IT"/>
              <a:t>www.confindustria.al.it</a:t>
            </a:r>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81EE078-A3A6-46C1-92B6-443A3D160D7B}" type="slidenum">
              <a:rPr lang="it-IT" altLang="it-IT"/>
              <a:pPr>
                <a:defRPr/>
              </a:pPr>
              <a:t>‹N›</a:t>
            </a:fld>
            <a:endParaRPr lang="it-IT" altLang="it-IT"/>
          </a:p>
        </p:txBody>
      </p:sp>
    </p:spTree>
    <p:extLst>
      <p:ext uri="{BB962C8B-B14F-4D97-AF65-F5344CB8AC3E}">
        <p14:creationId xmlns:p14="http://schemas.microsoft.com/office/powerpoint/2010/main" val="320288283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642498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3873755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182155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4059357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1390441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437819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452970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1191557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486063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1425848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759835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8909122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527532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769496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4243396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558401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1468689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3264771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1104595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3145385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819587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numero diapositiva 5"/>
          <p:cNvSpPr>
            <a:spLocks noGrp="1"/>
          </p:cNvSpPr>
          <p:nvPr>
            <p:ph type="sldNum" sz="quarter" idx="10"/>
          </p:nvPr>
        </p:nvSpPr>
        <p:spPr/>
        <p:txBody>
          <a:bodyPr/>
          <a:lstStyle>
            <a:lvl1pPr>
              <a:defRPr/>
            </a:lvl1pPr>
          </a:lstStyle>
          <a:p>
            <a:pPr>
              <a:defRPr/>
            </a:pPr>
            <a:fld id="{CF6412C9-B914-4990-832A-4DD1A7000C93}" type="slidenum">
              <a:rPr lang="it-IT" altLang="it-IT"/>
              <a:pPr>
                <a:defRPr/>
              </a:pPr>
              <a:t>‹N›</a:t>
            </a:fld>
            <a:endParaRPr lang="it-IT" altLang="it-IT"/>
          </a:p>
        </p:txBody>
      </p:sp>
    </p:spTree>
    <p:extLst>
      <p:ext uri="{BB962C8B-B14F-4D97-AF65-F5344CB8AC3E}">
        <p14:creationId xmlns:p14="http://schemas.microsoft.com/office/powerpoint/2010/main" val="543102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5"/>
          <p:cNvSpPr>
            <a:spLocks noGrp="1"/>
          </p:cNvSpPr>
          <p:nvPr>
            <p:ph type="sldNum" sz="quarter" idx="10"/>
          </p:nvPr>
        </p:nvSpPr>
        <p:spPr/>
        <p:txBody>
          <a:bodyPr/>
          <a:lstStyle>
            <a:lvl1pPr>
              <a:defRPr/>
            </a:lvl1pPr>
          </a:lstStyle>
          <a:p>
            <a:pPr>
              <a:defRPr/>
            </a:pPr>
            <a:fld id="{234FD928-A240-4D9B-8BEF-4B5EE24655AC}" type="slidenum">
              <a:rPr lang="it-IT" altLang="it-IT"/>
              <a:pPr>
                <a:defRPr/>
              </a:pPr>
              <a:t>‹N›</a:t>
            </a:fld>
            <a:endParaRPr lang="it-IT" altLang="it-IT"/>
          </a:p>
        </p:txBody>
      </p:sp>
    </p:spTree>
    <p:extLst>
      <p:ext uri="{BB962C8B-B14F-4D97-AF65-F5344CB8AC3E}">
        <p14:creationId xmlns:p14="http://schemas.microsoft.com/office/powerpoint/2010/main" val="3557230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5"/>
          <p:cNvSpPr>
            <a:spLocks noGrp="1"/>
          </p:cNvSpPr>
          <p:nvPr>
            <p:ph type="sldNum" sz="quarter" idx="10"/>
          </p:nvPr>
        </p:nvSpPr>
        <p:spPr/>
        <p:txBody>
          <a:bodyPr/>
          <a:lstStyle>
            <a:lvl1pPr>
              <a:defRPr/>
            </a:lvl1pPr>
          </a:lstStyle>
          <a:p>
            <a:pPr>
              <a:defRPr/>
            </a:pPr>
            <a:fld id="{670839AA-84D2-4B9C-9551-F8BD5C37A4D9}" type="slidenum">
              <a:rPr lang="it-IT" altLang="it-IT"/>
              <a:pPr>
                <a:defRPr/>
              </a:pPr>
              <a:t>‹N›</a:t>
            </a:fld>
            <a:endParaRPr lang="it-IT" altLang="it-IT"/>
          </a:p>
        </p:txBody>
      </p:sp>
    </p:spTree>
    <p:extLst>
      <p:ext uri="{BB962C8B-B14F-4D97-AF65-F5344CB8AC3E}">
        <p14:creationId xmlns:p14="http://schemas.microsoft.com/office/powerpoint/2010/main" val="3814957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6C5F5850-7823-4DDC-A60B-27A7681CF18B}" type="datetimeFigureOut">
              <a:rPr lang="it-IT"/>
              <a:pPr>
                <a:defRPr/>
              </a:pPr>
              <a:t>11/02/2015</a:t>
            </a:fld>
            <a:endParaRPr lang="it-IT"/>
          </a:p>
        </p:txBody>
      </p:sp>
      <p:sp>
        <p:nvSpPr>
          <p:cNvPr id="5" name="Segnaposto piè di pagina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6" name="Segnaposto numero diapositiva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0748F8D2-2AC0-4991-9A62-20EBD79EB93A}" type="slidenum">
              <a:rPr lang="it-IT"/>
              <a:pPr>
                <a:defRPr/>
              </a:pPr>
              <a:t>‹N›</a:t>
            </a:fld>
            <a:endParaRPr lang="it-IT"/>
          </a:p>
        </p:txBody>
      </p:sp>
    </p:spTree>
    <p:extLst>
      <p:ext uri="{BB962C8B-B14F-4D97-AF65-F5344CB8AC3E}">
        <p14:creationId xmlns:p14="http://schemas.microsoft.com/office/powerpoint/2010/main" val="22749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185D3585-6A2F-40F8-9102-E31B4287BA51}" type="datetimeFigureOut">
              <a:rPr lang="it-IT"/>
              <a:pPr>
                <a:defRPr/>
              </a:pPr>
              <a:t>11/02/2015</a:t>
            </a:fld>
            <a:endParaRPr lang="it-IT"/>
          </a:p>
        </p:txBody>
      </p:sp>
      <p:sp>
        <p:nvSpPr>
          <p:cNvPr id="5" name="Segnaposto piè di pagina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6" name="Segnaposto numero diapositiva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86FA347F-C35D-48AD-999F-5E78831C18FC}" type="slidenum">
              <a:rPr lang="it-IT"/>
              <a:pPr>
                <a:defRPr/>
              </a:pPr>
              <a:t>‹N›</a:t>
            </a:fld>
            <a:endParaRPr lang="it-IT"/>
          </a:p>
        </p:txBody>
      </p:sp>
    </p:spTree>
    <p:extLst>
      <p:ext uri="{BB962C8B-B14F-4D97-AF65-F5344CB8AC3E}">
        <p14:creationId xmlns:p14="http://schemas.microsoft.com/office/powerpoint/2010/main" val="3925021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E6B63B85-8F9E-49C5-9335-B2FFA434E3CD}" type="datetimeFigureOut">
              <a:rPr lang="it-IT"/>
              <a:pPr>
                <a:defRPr/>
              </a:pPr>
              <a:t>11/02/2015</a:t>
            </a:fld>
            <a:endParaRPr lang="it-IT"/>
          </a:p>
        </p:txBody>
      </p:sp>
      <p:sp>
        <p:nvSpPr>
          <p:cNvPr id="5" name="Segnaposto piè di pagina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6" name="Segnaposto numero diapositiva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3735ABA5-616A-44CD-BFAF-A362F7553607}" type="slidenum">
              <a:rPr lang="it-IT"/>
              <a:pPr>
                <a:defRPr/>
              </a:pPr>
              <a:t>‹N›</a:t>
            </a:fld>
            <a:endParaRPr lang="it-IT"/>
          </a:p>
        </p:txBody>
      </p:sp>
    </p:spTree>
    <p:extLst>
      <p:ext uri="{BB962C8B-B14F-4D97-AF65-F5344CB8AC3E}">
        <p14:creationId xmlns:p14="http://schemas.microsoft.com/office/powerpoint/2010/main" val="1517180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2BF48083-0638-4B69-9B83-72E926D697AD}" type="datetimeFigureOut">
              <a:rPr lang="it-IT"/>
              <a:pPr>
                <a:defRPr/>
              </a:pPr>
              <a:t>11/02/2015</a:t>
            </a:fld>
            <a:endParaRPr lang="it-IT"/>
          </a:p>
        </p:txBody>
      </p:sp>
      <p:sp>
        <p:nvSpPr>
          <p:cNvPr id="6" name="Segnaposto piè di pagina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7" name="Segnaposto numero diapositiva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22B500C3-2DA2-4C44-8F6F-2832F844B3B6}" type="slidenum">
              <a:rPr lang="it-IT"/>
              <a:pPr>
                <a:defRPr/>
              </a:pPr>
              <a:t>‹N›</a:t>
            </a:fld>
            <a:endParaRPr lang="it-IT"/>
          </a:p>
        </p:txBody>
      </p:sp>
    </p:spTree>
    <p:extLst>
      <p:ext uri="{BB962C8B-B14F-4D97-AF65-F5344CB8AC3E}">
        <p14:creationId xmlns:p14="http://schemas.microsoft.com/office/powerpoint/2010/main" val="1301193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01BF2E12-6D8B-47AF-A2C9-4B1DB66F740D}" type="datetimeFigureOut">
              <a:rPr lang="it-IT"/>
              <a:pPr>
                <a:defRPr/>
              </a:pPr>
              <a:t>11/02/2015</a:t>
            </a:fld>
            <a:endParaRPr lang="it-IT"/>
          </a:p>
        </p:txBody>
      </p:sp>
      <p:sp>
        <p:nvSpPr>
          <p:cNvPr id="8" name="Segnaposto piè di pagina 7"/>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9" name="Segnaposto numero diapositiva 8"/>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8CD2A8C2-C036-4BFB-A82C-A84320ED3214}" type="slidenum">
              <a:rPr lang="it-IT"/>
              <a:pPr>
                <a:defRPr/>
              </a:pPr>
              <a:t>‹N›</a:t>
            </a:fld>
            <a:endParaRPr lang="it-IT"/>
          </a:p>
        </p:txBody>
      </p:sp>
    </p:spTree>
    <p:extLst>
      <p:ext uri="{BB962C8B-B14F-4D97-AF65-F5344CB8AC3E}">
        <p14:creationId xmlns:p14="http://schemas.microsoft.com/office/powerpoint/2010/main" val="2811506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6CE65295-9F8D-48FB-B5F2-5FF5CE4B4C4B}" type="datetimeFigureOut">
              <a:rPr lang="it-IT"/>
              <a:pPr>
                <a:defRPr/>
              </a:pPr>
              <a:t>11/02/2015</a:t>
            </a:fld>
            <a:endParaRPr lang="it-IT"/>
          </a:p>
        </p:txBody>
      </p:sp>
      <p:sp>
        <p:nvSpPr>
          <p:cNvPr id="4" name="Segnaposto piè di pagina 3"/>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5" name="Segnaposto numero diapositiva 4"/>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E5197A17-60FA-42A6-AA18-88C84CD80E5B}" type="slidenum">
              <a:rPr lang="it-IT"/>
              <a:pPr>
                <a:defRPr/>
              </a:pPr>
              <a:t>‹N›</a:t>
            </a:fld>
            <a:endParaRPr lang="it-IT"/>
          </a:p>
        </p:txBody>
      </p:sp>
    </p:spTree>
    <p:extLst>
      <p:ext uri="{BB962C8B-B14F-4D97-AF65-F5344CB8AC3E}">
        <p14:creationId xmlns:p14="http://schemas.microsoft.com/office/powerpoint/2010/main" val="4135595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6E7BDA18-C15D-4B72-ABCF-DD91B883C32B}" type="datetimeFigureOut">
              <a:rPr lang="it-IT"/>
              <a:pPr>
                <a:defRPr/>
              </a:pPr>
              <a:t>11/02/2015</a:t>
            </a:fld>
            <a:endParaRPr lang="it-IT"/>
          </a:p>
        </p:txBody>
      </p:sp>
      <p:sp>
        <p:nvSpPr>
          <p:cNvPr id="3" name="Segnaposto piè di pagina 2"/>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4" name="Segnaposto numero diapositiva 3"/>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6FA6BACB-E086-4C01-96D1-0651E78561A4}" type="slidenum">
              <a:rPr lang="it-IT"/>
              <a:pPr>
                <a:defRPr/>
              </a:pPr>
              <a:t>‹N›</a:t>
            </a:fld>
            <a:endParaRPr lang="it-IT"/>
          </a:p>
        </p:txBody>
      </p:sp>
    </p:spTree>
    <p:extLst>
      <p:ext uri="{BB962C8B-B14F-4D97-AF65-F5344CB8AC3E}">
        <p14:creationId xmlns:p14="http://schemas.microsoft.com/office/powerpoint/2010/main" val="2217062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C9A218E0-B106-48BC-AF4A-FF5D9DC15F52}" type="datetimeFigureOut">
              <a:rPr lang="it-IT"/>
              <a:pPr>
                <a:defRPr/>
              </a:pPr>
              <a:t>11/02/2015</a:t>
            </a:fld>
            <a:endParaRPr lang="it-IT"/>
          </a:p>
        </p:txBody>
      </p:sp>
      <p:sp>
        <p:nvSpPr>
          <p:cNvPr id="6" name="Segnaposto piè di pagina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7" name="Segnaposto numero diapositiva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9AF5FD2D-E317-4500-B3E3-D78B14262820}" type="slidenum">
              <a:rPr lang="it-IT"/>
              <a:pPr>
                <a:defRPr/>
              </a:pPr>
              <a:t>‹N›</a:t>
            </a:fld>
            <a:endParaRPr lang="it-IT"/>
          </a:p>
        </p:txBody>
      </p:sp>
    </p:spTree>
    <p:extLst>
      <p:ext uri="{BB962C8B-B14F-4D97-AF65-F5344CB8AC3E}">
        <p14:creationId xmlns:p14="http://schemas.microsoft.com/office/powerpoint/2010/main" val="235837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5"/>
          <p:cNvSpPr>
            <a:spLocks noGrp="1"/>
          </p:cNvSpPr>
          <p:nvPr>
            <p:ph type="sldNum" sz="quarter" idx="10"/>
          </p:nvPr>
        </p:nvSpPr>
        <p:spPr/>
        <p:txBody>
          <a:bodyPr/>
          <a:lstStyle>
            <a:lvl1pPr>
              <a:defRPr/>
            </a:lvl1pPr>
          </a:lstStyle>
          <a:p>
            <a:pPr>
              <a:defRPr/>
            </a:pPr>
            <a:fld id="{08614776-7DC2-4D2A-9190-2B92F827ED90}" type="slidenum">
              <a:rPr lang="it-IT" altLang="it-IT"/>
              <a:pPr>
                <a:defRPr/>
              </a:pPr>
              <a:t>‹N›</a:t>
            </a:fld>
            <a:endParaRPr lang="it-IT" altLang="it-IT"/>
          </a:p>
        </p:txBody>
      </p:sp>
    </p:spTree>
    <p:extLst>
      <p:ext uri="{BB962C8B-B14F-4D97-AF65-F5344CB8AC3E}">
        <p14:creationId xmlns:p14="http://schemas.microsoft.com/office/powerpoint/2010/main" val="1943758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it-IT" noProof="0"/>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568B90EC-BC56-49B2-BDC9-FF329CB4E389}" type="datetimeFigureOut">
              <a:rPr lang="it-IT"/>
              <a:pPr>
                <a:defRPr/>
              </a:pPr>
              <a:t>11/02/2015</a:t>
            </a:fld>
            <a:endParaRPr lang="it-IT"/>
          </a:p>
        </p:txBody>
      </p:sp>
      <p:sp>
        <p:nvSpPr>
          <p:cNvPr id="6" name="Segnaposto piè di pagina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7" name="Segnaposto numero diapositiva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80C535A3-0420-4E65-AD1D-88CFA20083E9}" type="slidenum">
              <a:rPr lang="it-IT"/>
              <a:pPr>
                <a:defRPr/>
              </a:pPr>
              <a:t>‹N›</a:t>
            </a:fld>
            <a:endParaRPr lang="it-IT"/>
          </a:p>
        </p:txBody>
      </p:sp>
    </p:spTree>
    <p:extLst>
      <p:ext uri="{BB962C8B-B14F-4D97-AF65-F5344CB8AC3E}">
        <p14:creationId xmlns:p14="http://schemas.microsoft.com/office/powerpoint/2010/main" val="793819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9D5F1910-620C-44E0-B09D-70DB76F30F15}" type="datetimeFigureOut">
              <a:rPr lang="it-IT"/>
              <a:pPr>
                <a:defRPr/>
              </a:pPr>
              <a:t>11/02/2015</a:t>
            </a:fld>
            <a:endParaRPr lang="it-IT"/>
          </a:p>
        </p:txBody>
      </p:sp>
      <p:sp>
        <p:nvSpPr>
          <p:cNvPr id="5" name="Segnaposto piè di pagina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6" name="Segnaposto numero diapositiva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4A3CF6BC-489F-4231-A823-B901FE65A155}" type="slidenum">
              <a:rPr lang="it-IT"/>
              <a:pPr>
                <a:defRPr/>
              </a:pPr>
              <a:t>‹N›</a:t>
            </a:fld>
            <a:endParaRPr lang="it-IT"/>
          </a:p>
        </p:txBody>
      </p:sp>
    </p:spTree>
    <p:extLst>
      <p:ext uri="{BB962C8B-B14F-4D97-AF65-F5344CB8AC3E}">
        <p14:creationId xmlns:p14="http://schemas.microsoft.com/office/powerpoint/2010/main" val="2451873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B6249D4F-D005-4C4E-8C3B-66B580F6E3B4}" type="datetimeFigureOut">
              <a:rPr lang="it-IT"/>
              <a:pPr>
                <a:defRPr/>
              </a:pPr>
              <a:t>11/02/2015</a:t>
            </a:fld>
            <a:endParaRPr lang="it-IT"/>
          </a:p>
        </p:txBody>
      </p:sp>
      <p:sp>
        <p:nvSpPr>
          <p:cNvPr id="5" name="Segnaposto piè di pagina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endParaRPr lang="it-IT"/>
          </a:p>
        </p:txBody>
      </p:sp>
      <p:sp>
        <p:nvSpPr>
          <p:cNvPr id="6" name="Segnaposto numero diapositiva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cs typeface="Arial" panose="020B0604020202020204" pitchFamily="34" charset="0"/>
              </a:defRPr>
            </a:lvl1pPr>
          </a:lstStyle>
          <a:p>
            <a:pPr>
              <a:defRPr/>
            </a:pPr>
            <a:fld id="{E126780E-0263-43B0-8B2D-60D9F99F23C8}" type="slidenum">
              <a:rPr lang="it-IT"/>
              <a:pPr>
                <a:defRPr/>
              </a:pPr>
              <a:t>‹N›</a:t>
            </a:fld>
            <a:endParaRPr lang="it-IT"/>
          </a:p>
        </p:txBody>
      </p:sp>
    </p:spTree>
    <p:extLst>
      <p:ext uri="{BB962C8B-B14F-4D97-AF65-F5344CB8AC3E}">
        <p14:creationId xmlns:p14="http://schemas.microsoft.com/office/powerpoint/2010/main" val="109622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numero diapositiva 5"/>
          <p:cNvSpPr>
            <a:spLocks noGrp="1"/>
          </p:cNvSpPr>
          <p:nvPr>
            <p:ph type="sldNum" sz="quarter" idx="10"/>
          </p:nvPr>
        </p:nvSpPr>
        <p:spPr/>
        <p:txBody>
          <a:bodyPr/>
          <a:lstStyle>
            <a:lvl1pPr>
              <a:defRPr/>
            </a:lvl1pPr>
          </a:lstStyle>
          <a:p>
            <a:pPr>
              <a:defRPr/>
            </a:pPr>
            <a:fld id="{D0C966EF-BE5B-458D-B0F5-D2BA2E27FC2D}" type="slidenum">
              <a:rPr lang="it-IT" altLang="it-IT"/>
              <a:pPr>
                <a:defRPr/>
              </a:pPr>
              <a:t>‹N›</a:t>
            </a:fld>
            <a:endParaRPr lang="it-IT" altLang="it-IT"/>
          </a:p>
        </p:txBody>
      </p:sp>
    </p:spTree>
    <p:extLst>
      <p:ext uri="{BB962C8B-B14F-4D97-AF65-F5344CB8AC3E}">
        <p14:creationId xmlns:p14="http://schemas.microsoft.com/office/powerpoint/2010/main" val="3934831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numero diapositiva 5"/>
          <p:cNvSpPr>
            <a:spLocks noGrp="1"/>
          </p:cNvSpPr>
          <p:nvPr>
            <p:ph type="sldNum" sz="quarter" idx="10"/>
          </p:nvPr>
        </p:nvSpPr>
        <p:spPr/>
        <p:txBody>
          <a:bodyPr/>
          <a:lstStyle>
            <a:lvl1pPr>
              <a:defRPr/>
            </a:lvl1pPr>
          </a:lstStyle>
          <a:p>
            <a:pPr>
              <a:defRPr/>
            </a:pPr>
            <a:fld id="{E8C3E13C-6DA5-4EE8-A63D-230247A2A4AF}" type="slidenum">
              <a:rPr lang="it-IT" altLang="it-IT"/>
              <a:pPr>
                <a:defRPr/>
              </a:pPr>
              <a:t>‹N›</a:t>
            </a:fld>
            <a:endParaRPr lang="it-IT" altLang="it-IT"/>
          </a:p>
        </p:txBody>
      </p:sp>
    </p:spTree>
    <p:extLst>
      <p:ext uri="{BB962C8B-B14F-4D97-AF65-F5344CB8AC3E}">
        <p14:creationId xmlns:p14="http://schemas.microsoft.com/office/powerpoint/2010/main" val="278826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5"/>
          <p:cNvSpPr>
            <a:spLocks noGrp="1"/>
          </p:cNvSpPr>
          <p:nvPr>
            <p:ph type="sldNum" sz="quarter" idx="10"/>
          </p:nvPr>
        </p:nvSpPr>
        <p:spPr/>
        <p:txBody>
          <a:bodyPr/>
          <a:lstStyle>
            <a:lvl1pPr>
              <a:defRPr/>
            </a:lvl1pPr>
          </a:lstStyle>
          <a:p>
            <a:pPr>
              <a:defRPr/>
            </a:pPr>
            <a:fld id="{85B7C6A6-B790-440A-AD5C-2F0C7199A6BB}" type="slidenum">
              <a:rPr lang="it-IT" altLang="it-IT"/>
              <a:pPr>
                <a:defRPr/>
              </a:pPr>
              <a:t>‹N›</a:t>
            </a:fld>
            <a:endParaRPr lang="it-IT" altLang="it-IT"/>
          </a:p>
        </p:txBody>
      </p:sp>
    </p:spTree>
    <p:extLst>
      <p:ext uri="{BB962C8B-B14F-4D97-AF65-F5344CB8AC3E}">
        <p14:creationId xmlns:p14="http://schemas.microsoft.com/office/powerpoint/2010/main" val="114027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numero diapositiva 5"/>
          <p:cNvSpPr>
            <a:spLocks noGrp="1"/>
          </p:cNvSpPr>
          <p:nvPr>
            <p:ph type="sldNum" sz="quarter" idx="10"/>
          </p:nvPr>
        </p:nvSpPr>
        <p:spPr/>
        <p:txBody>
          <a:bodyPr/>
          <a:lstStyle>
            <a:lvl1pPr>
              <a:defRPr/>
            </a:lvl1pPr>
          </a:lstStyle>
          <a:p>
            <a:pPr>
              <a:defRPr/>
            </a:pPr>
            <a:fld id="{C2307847-259B-4596-A3F9-0B872143640E}" type="slidenum">
              <a:rPr lang="it-IT" altLang="it-IT"/>
              <a:pPr>
                <a:defRPr/>
              </a:pPr>
              <a:t>‹N›</a:t>
            </a:fld>
            <a:endParaRPr lang="it-IT" altLang="it-IT"/>
          </a:p>
        </p:txBody>
      </p:sp>
    </p:spTree>
    <p:extLst>
      <p:ext uri="{BB962C8B-B14F-4D97-AF65-F5344CB8AC3E}">
        <p14:creationId xmlns:p14="http://schemas.microsoft.com/office/powerpoint/2010/main" val="3289678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numero diapositiva 5"/>
          <p:cNvSpPr>
            <a:spLocks noGrp="1"/>
          </p:cNvSpPr>
          <p:nvPr>
            <p:ph type="sldNum" sz="quarter" idx="10"/>
          </p:nvPr>
        </p:nvSpPr>
        <p:spPr/>
        <p:txBody>
          <a:bodyPr/>
          <a:lstStyle>
            <a:lvl1pPr>
              <a:defRPr/>
            </a:lvl1pPr>
          </a:lstStyle>
          <a:p>
            <a:pPr>
              <a:defRPr/>
            </a:pPr>
            <a:fld id="{43DFF925-870A-4276-8C39-7D3134F5335C}" type="slidenum">
              <a:rPr lang="it-IT" altLang="it-IT"/>
              <a:pPr>
                <a:defRPr/>
              </a:pPr>
              <a:t>‹N›</a:t>
            </a:fld>
            <a:endParaRPr lang="it-IT" altLang="it-IT"/>
          </a:p>
        </p:txBody>
      </p:sp>
    </p:spTree>
    <p:extLst>
      <p:ext uri="{BB962C8B-B14F-4D97-AF65-F5344CB8AC3E}">
        <p14:creationId xmlns:p14="http://schemas.microsoft.com/office/powerpoint/2010/main" val="1091472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numero diapositiva 5"/>
          <p:cNvSpPr>
            <a:spLocks noGrp="1"/>
          </p:cNvSpPr>
          <p:nvPr>
            <p:ph type="sldNum" sz="quarter" idx="10"/>
          </p:nvPr>
        </p:nvSpPr>
        <p:spPr/>
        <p:txBody>
          <a:bodyPr/>
          <a:lstStyle>
            <a:lvl1pPr>
              <a:defRPr/>
            </a:lvl1pPr>
          </a:lstStyle>
          <a:p>
            <a:pPr>
              <a:defRPr/>
            </a:pPr>
            <a:fld id="{FFC75179-17D7-410B-A186-7099E5DD3095}" type="slidenum">
              <a:rPr lang="it-IT" altLang="it-IT"/>
              <a:pPr>
                <a:defRPr/>
              </a:pPr>
              <a:t>‹N›</a:t>
            </a:fld>
            <a:endParaRPr lang="it-IT" altLang="it-IT"/>
          </a:p>
        </p:txBody>
      </p:sp>
    </p:spTree>
    <p:extLst>
      <p:ext uri="{BB962C8B-B14F-4D97-AF65-F5344CB8AC3E}">
        <p14:creationId xmlns:p14="http://schemas.microsoft.com/office/powerpoint/2010/main" val="479181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numero diapositiva 5"/>
          <p:cNvSpPr>
            <a:spLocks noGrp="1"/>
          </p:cNvSpPr>
          <p:nvPr>
            <p:ph type="sldNum" sz="quarter" idx="10"/>
          </p:nvPr>
        </p:nvSpPr>
        <p:spPr/>
        <p:txBody>
          <a:bodyPr/>
          <a:lstStyle>
            <a:lvl1pPr>
              <a:defRPr/>
            </a:lvl1pPr>
          </a:lstStyle>
          <a:p>
            <a:pPr>
              <a:defRPr/>
            </a:pPr>
            <a:fld id="{AFB34212-3C42-49FE-B0BD-8640B39FFEFC}" type="slidenum">
              <a:rPr lang="it-IT" altLang="it-IT"/>
              <a:pPr>
                <a:defRPr/>
              </a:pPr>
              <a:t>‹N›</a:t>
            </a:fld>
            <a:endParaRPr lang="it-IT" altLang="it-IT"/>
          </a:p>
        </p:txBody>
      </p:sp>
    </p:spTree>
    <p:extLst>
      <p:ext uri="{BB962C8B-B14F-4D97-AF65-F5344CB8AC3E}">
        <p14:creationId xmlns:p14="http://schemas.microsoft.com/office/powerpoint/2010/main" val="22824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3"/>
            <a:r>
              <a:rPr lang="it-IT" altLang="it-IT" smtClean="0"/>
              <a:t>Quinto livello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DBCCE49-AA71-46CB-8613-8258F14E0EE1}"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egnaposto titolo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prstClr val="black">
                    <a:tint val="75000"/>
                  </a:prstClr>
                </a:solidFill>
                <a:latin typeface="Calibri" panose="020F0502020204030204"/>
                <a:cs typeface="+mn-cs"/>
              </a:defRPr>
            </a:lvl1pPr>
          </a:lstStyle>
          <a:p>
            <a:pPr>
              <a:defRPr/>
            </a:pPr>
            <a:fld id="{DACA25F9-DDC3-4A0F-819C-456D50ACAC06}" type="datetimeFigureOut">
              <a:rPr lang="it-IT"/>
              <a:pPr>
                <a:defRPr/>
              </a:pPr>
              <a:t>11/02/2015</a:t>
            </a:fld>
            <a:endParaRPr lang="it-IT"/>
          </a:p>
        </p:txBody>
      </p:sp>
      <p:sp>
        <p:nvSpPr>
          <p:cNvPr id="5" name="Segnaposto piè di pagina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prstClr val="black">
                    <a:tint val="75000"/>
                  </a:prstClr>
                </a:solidFill>
                <a:latin typeface="Calibri" panose="020F0502020204030204"/>
                <a:cs typeface="+mn-cs"/>
              </a:defRPr>
            </a:lvl1pPr>
          </a:lstStyle>
          <a:p>
            <a:pPr>
              <a:defRPr/>
            </a:pPr>
            <a:endParaRPr lang="it-IT"/>
          </a:p>
        </p:txBody>
      </p:sp>
      <p:sp>
        <p:nvSpPr>
          <p:cNvPr id="6" name="Segnaposto numero diapositiva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prstClr val="black">
                    <a:tint val="75000"/>
                  </a:prstClr>
                </a:solidFill>
                <a:latin typeface="Calibri" panose="020F0502020204030204"/>
                <a:cs typeface="+mn-cs"/>
              </a:defRPr>
            </a:lvl1pPr>
          </a:lstStyle>
          <a:p>
            <a:pPr>
              <a:defRPr/>
            </a:pPr>
            <a:fld id="{783B9FAD-F160-4AD6-A3D8-E5CBAA0A3D6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ottotitolo 2"/>
          <p:cNvSpPr>
            <a:spLocks noGrp="1"/>
          </p:cNvSpPr>
          <p:nvPr>
            <p:ph type="subTitle" idx="1"/>
          </p:nvPr>
        </p:nvSpPr>
        <p:spPr>
          <a:xfrm>
            <a:off x="1219200" y="1371600"/>
            <a:ext cx="6705600" cy="1752600"/>
          </a:xfrm>
        </p:spPr>
        <p:txBody>
          <a:bodyPr/>
          <a:lstStyle/>
          <a:p>
            <a:pPr>
              <a:defRPr/>
            </a:pPr>
            <a:endParaRPr lang="it-IT" altLang="it-IT" sz="3600" b="1" dirty="0" smtClean="0">
              <a:solidFill>
                <a:srgbClr val="000000"/>
              </a:solidFill>
              <a:latin typeface="Arial Unicode MS" panose="020B0604020202020204" pitchFamily="34" charset="-128"/>
              <a:cs typeface="Times New Roman" panose="02020603050405020304" pitchFamily="18" charset="0"/>
            </a:endParaRPr>
          </a:p>
          <a:p>
            <a:pPr>
              <a:defRPr/>
            </a:pPr>
            <a:r>
              <a:rPr lang="it-IT" altLang="it-IT" sz="4400" b="1" dirty="0">
                <a:solidFill>
                  <a:srgbClr val="0066FF"/>
                </a:solidFill>
                <a:latin typeface="+mj-lt"/>
                <a:ea typeface="+mj-ea"/>
                <a:cs typeface="+mj-cs"/>
              </a:rPr>
              <a:t>Legge di </a:t>
            </a:r>
            <a:r>
              <a:rPr lang="it-IT" altLang="it-IT" sz="4400" b="1" dirty="0" smtClean="0">
                <a:solidFill>
                  <a:srgbClr val="0066FF"/>
                </a:solidFill>
                <a:latin typeface="+mj-lt"/>
                <a:ea typeface="+mj-ea"/>
                <a:cs typeface="+mj-cs"/>
              </a:rPr>
              <a:t>Stabilità </a:t>
            </a:r>
            <a:r>
              <a:rPr lang="it-IT" altLang="it-IT" sz="4400" b="1" dirty="0">
                <a:solidFill>
                  <a:srgbClr val="0066FF"/>
                </a:solidFill>
                <a:latin typeface="+mj-lt"/>
                <a:ea typeface="+mj-ea"/>
                <a:cs typeface="+mj-cs"/>
              </a:rPr>
              <a:t>2015</a:t>
            </a:r>
          </a:p>
          <a:p>
            <a:pPr>
              <a:defRPr/>
            </a:pPr>
            <a:endParaRPr lang="it-IT" altLang="it-IT" sz="3600" b="1" dirty="0" smtClean="0">
              <a:solidFill>
                <a:srgbClr val="0070C0"/>
              </a:solidFill>
              <a:latin typeface="Arial Unicode MS" panose="020B0604020202020204" pitchFamily="34" charset="-128"/>
              <a:cs typeface="Times New Roman" panose="02020603050405020304" pitchFamily="18" charset="0"/>
            </a:endParaRPr>
          </a:p>
          <a:p>
            <a:pPr>
              <a:defRPr/>
            </a:pPr>
            <a:r>
              <a:rPr lang="it-IT" altLang="it-IT" sz="4400" b="1" dirty="0">
                <a:solidFill>
                  <a:srgbClr val="0066FF"/>
                </a:solidFill>
                <a:latin typeface="+mj-lt"/>
                <a:ea typeface="+mj-ea"/>
                <a:cs typeface="+mj-cs"/>
              </a:rPr>
              <a:t>23 dicembre 2014 nr. 190</a:t>
            </a:r>
          </a:p>
          <a:p>
            <a:pPr>
              <a:defRPr/>
            </a:pPr>
            <a:endParaRPr lang="it-IT" altLang="it-IT" sz="4400" b="1" dirty="0">
              <a:solidFill>
                <a:srgbClr val="0066FF"/>
              </a:solidFill>
              <a:latin typeface="+mj-lt"/>
              <a:ea typeface="+mj-ea"/>
              <a:cs typeface="+mj-cs"/>
            </a:endParaRPr>
          </a:p>
          <a:p>
            <a:pPr>
              <a:defRPr/>
            </a:pPr>
            <a:endParaRPr lang="it-IT" altLang="it-IT" sz="3600" b="1" dirty="0" smtClean="0">
              <a:solidFill>
                <a:srgbClr val="0070C0"/>
              </a:solidFill>
              <a:latin typeface="Arial Unicode MS" panose="020B0604020202020204" pitchFamily="34" charset="-128"/>
              <a:cs typeface="Times New Roman" panose="02020603050405020304" pitchFamily="18" charset="0"/>
            </a:endParaRPr>
          </a:p>
          <a:p>
            <a:pPr>
              <a:defRPr/>
            </a:pPr>
            <a:endParaRPr lang="it-IT" altLang="it-IT" sz="3600" b="1" dirty="0" smtClean="0">
              <a:solidFill>
                <a:srgbClr val="0070C0"/>
              </a:solidFill>
              <a:latin typeface="Arial Unicode MS" panose="020B0604020202020204" pitchFamily="34" charset="-128"/>
              <a:cs typeface="Times New Roman" panose="02020603050405020304" pitchFamily="18" charset="0"/>
            </a:endParaRPr>
          </a:p>
          <a:p>
            <a:pPr>
              <a:defRPr/>
            </a:pPr>
            <a:endParaRPr lang="it-IT" altLang="it-IT" sz="3600" dirty="0" smtClean="0">
              <a:solidFill>
                <a:srgbClr val="0070C0"/>
              </a:solidFill>
              <a:latin typeface="Arial Unicode MS" panose="020B0604020202020204" pitchFamily="34" charset="-128"/>
            </a:endParaRPr>
          </a:p>
          <a:p>
            <a:pPr>
              <a:defRPr/>
            </a:pPr>
            <a:endParaRPr lang="it-IT" altLang="it-IT" sz="2000" dirty="0" smtClean="0">
              <a:solidFill>
                <a:srgbClr val="FF0000"/>
              </a:solidFill>
              <a:latin typeface="Arial Unicode MS" panose="020B0604020202020204" pitchFamily="34" charset="-128"/>
            </a:endParaRPr>
          </a:p>
        </p:txBody>
      </p:sp>
      <p:sp>
        <p:nvSpPr>
          <p:cNvPr id="16387" name="Text Box 8"/>
          <p:cNvSpPr txBox="1">
            <a:spLocks noChangeArrowheads="1"/>
          </p:cNvSpPr>
          <p:nvPr/>
        </p:nvSpPr>
        <p:spPr bwMode="auto">
          <a:xfrm>
            <a:off x="2514600" y="3886200"/>
            <a:ext cx="449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it-IT" altLang="it-IT" sz="1800">
              <a:latin typeface="Arial" panose="020B0604020202020204" pitchFamily="34" charset="0"/>
            </a:endParaRPr>
          </a:p>
        </p:txBody>
      </p:sp>
      <p:sp>
        <p:nvSpPr>
          <p:cNvPr id="16388" name="Text Box 11"/>
          <p:cNvSpPr txBox="1">
            <a:spLocks noChangeArrowheads="1"/>
          </p:cNvSpPr>
          <p:nvPr/>
        </p:nvSpPr>
        <p:spPr bwMode="auto">
          <a:xfrm>
            <a:off x="5334000" y="5257800"/>
            <a:ext cx="2755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2000" b="1">
                <a:latin typeface="Arial Unicode MS" panose="020B0604020202020204" pitchFamily="34" charset="-128"/>
              </a:rPr>
              <a:t>A cura di: Maria Magri</a:t>
            </a:r>
          </a:p>
        </p:txBody>
      </p:sp>
      <p:sp>
        <p:nvSpPr>
          <p:cNvPr id="16389" name="Segnaposto numero diapositiva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E8AF40B-E55E-4521-BE65-6DD869A375FF}"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asellaDiTesto 5"/>
          <p:cNvSpPr txBox="1">
            <a:spLocks noChangeArrowheads="1"/>
          </p:cNvSpPr>
          <p:nvPr/>
        </p:nvSpPr>
        <p:spPr bwMode="auto">
          <a:xfrm>
            <a:off x="468313" y="1484313"/>
            <a:ext cx="7920037" cy="4648200"/>
          </a:xfrm>
          <a:prstGeom prst="rect">
            <a:avLst/>
          </a:prstGeom>
          <a:noFill/>
          <a:ln w="9525">
            <a:noFill/>
            <a:miter lim="800000"/>
            <a:headEnd/>
            <a:tailEnd/>
          </a:ln>
        </p:spPr>
        <p:txBody>
          <a:bodyPr>
            <a:spAutoFit/>
          </a:bodyPr>
          <a:lstStyle/>
          <a:p>
            <a:pPr eaLnBrk="1" hangingPunct="1">
              <a:defRPr/>
            </a:pPr>
            <a:endParaRPr lang="it-IT" sz="2800" dirty="0"/>
          </a:p>
          <a:p>
            <a:pPr algn="just" eaLnBrk="1" hangingPunct="1">
              <a:defRPr/>
            </a:pPr>
            <a:r>
              <a:rPr lang="it-IT" sz="2400" dirty="0"/>
              <a:t>Sono stanziati 2.200 milioni di euro per ciascuno degli anni 2015 e 2016, e 2.000 milioni a decorrere dal 2017 per l’attuazione dei provvedimenti normativi in materia di:</a:t>
            </a:r>
          </a:p>
          <a:p>
            <a:pPr algn="just" eaLnBrk="1" hangingPunct="1">
              <a:defRPr/>
            </a:pPr>
            <a:endParaRPr lang="it-IT" sz="2400" dirty="0"/>
          </a:p>
          <a:p>
            <a:pPr algn="just" eaLnBrk="1" hangingPunct="1">
              <a:buFont typeface="Arial" pitchFamily="34" charset="0"/>
              <a:buChar char="•"/>
              <a:defRPr/>
            </a:pPr>
            <a:r>
              <a:rPr lang="it-IT" sz="2400" dirty="0"/>
              <a:t> ammortizzatori sociali, ivi compresi quelli in deroga</a:t>
            </a:r>
          </a:p>
          <a:p>
            <a:pPr algn="just" eaLnBrk="1" hangingPunct="1">
              <a:buFont typeface="Arial" pitchFamily="34" charset="0"/>
              <a:buChar char="•"/>
              <a:defRPr/>
            </a:pPr>
            <a:r>
              <a:rPr lang="it-IT" sz="2400" dirty="0"/>
              <a:t> servizi del lavoro e politiche attive</a:t>
            </a:r>
          </a:p>
          <a:p>
            <a:pPr algn="just" eaLnBrk="1" hangingPunct="1">
              <a:buFont typeface="Arial" pitchFamily="34" charset="0"/>
              <a:buChar char="•"/>
              <a:defRPr/>
            </a:pPr>
            <a:r>
              <a:rPr lang="it-IT" sz="2400" dirty="0"/>
              <a:t> riordino dei rapporti di lavoro e attività ispettive</a:t>
            </a:r>
          </a:p>
          <a:p>
            <a:pPr marL="179388" indent="-179388" algn="just" eaLnBrk="1" hangingPunct="1">
              <a:buFont typeface="Arial" pitchFamily="34" charset="0"/>
              <a:buChar char="•"/>
              <a:defRPr/>
            </a:pPr>
            <a:r>
              <a:rPr lang="it-IT" sz="2400" dirty="0"/>
              <a:t>tutela e conciliazione delle esigenze di cura, di vita e di lavoro</a:t>
            </a:r>
          </a:p>
          <a:p>
            <a:pPr marL="179388" indent="-179388" algn="just" eaLnBrk="1" hangingPunct="1">
              <a:buFont typeface="Arial" pitchFamily="34" charset="0"/>
              <a:buChar char="•"/>
              <a:defRPr/>
            </a:pPr>
            <a:r>
              <a:rPr lang="it-IT" sz="2400" dirty="0"/>
              <a:t> stipula dei contratti incentivati a tempo indeterminato a tutele crescenti</a:t>
            </a:r>
            <a:r>
              <a:rPr lang="it-IT" sz="2800" dirty="0"/>
              <a:t>.</a:t>
            </a:r>
          </a:p>
        </p:txBody>
      </p:sp>
      <p:sp>
        <p:nvSpPr>
          <p:cNvPr id="49158" name="AutoShape 6"/>
          <p:cNvSpPr>
            <a:spLocks noChangeArrowheads="1"/>
          </p:cNvSpPr>
          <p:nvPr/>
        </p:nvSpPr>
        <p:spPr bwMode="auto">
          <a:xfrm>
            <a:off x="971550" y="404813"/>
            <a:ext cx="702945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Ammortizzatori sociali</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Comma 107</a:t>
            </a:r>
          </a:p>
        </p:txBody>
      </p:sp>
      <p:sp>
        <p:nvSpPr>
          <p:cNvPr id="28676"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0C8C199-7B68-4E71-A025-61BB4501054C}"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asellaDiTesto 5"/>
          <p:cNvSpPr txBox="1">
            <a:spLocks noChangeArrowheads="1"/>
          </p:cNvSpPr>
          <p:nvPr/>
        </p:nvSpPr>
        <p:spPr bwMode="auto">
          <a:xfrm>
            <a:off x="468313" y="1484313"/>
            <a:ext cx="792003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a:latin typeface="Arial" panose="020B0604020202020204" pitchFamily="34" charset="0"/>
              </a:rPr>
              <a:t>Al fine di consentire il completamento, nel corso dell’anno 2015, dei piani di gestione degli esuberi di personale relativi all’anno 2014, il finanziamento previsto dalla Legge di stabilità 2014 per le proroghe a ventiquattro mesi dei trattamenti di CIGS per crisi aziendale nei casi di cessazione di attività, ovvero di uno o più stabilimenti (o parte di essi), è esteso all’anno 2015 nel limite di 60 milioni di euro</a:t>
            </a:r>
            <a:r>
              <a:rPr lang="it-IT" altLang="it-IT" sz="2400" b="1">
                <a:latin typeface="Arial" panose="020B0604020202020204" pitchFamily="34" charset="0"/>
              </a:rPr>
              <a:t>.</a:t>
            </a:r>
          </a:p>
        </p:txBody>
      </p:sp>
      <p:sp>
        <p:nvSpPr>
          <p:cNvPr id="49158" name="AutoShape 6"/>
          <p:cNvSpPr>
            <a:spLocks noChangeArrowheads="1"/>
          </p:cNvSpPr>
          <p:nvPr/>
        </p:nvSpPr>
        <p:spPr bwMode="auto">
          <a:xfrm>
            <a:off x="250825" y="404813"/>
            <a:ext cx="8497888"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Proroghe </a:t>
            </a:r>
            <a:r>
              <a:rPr lang="it-IT" sz="4400" b="1" dirty="0" err="1">
                <a:solidFill>
                  <a:srgbClr val="0066FF"/>
                </a:solidFill>
                <a:latin typeface="Calibri" pitchFamily="34" charset="0"/>
                <a:cs typeface="Arial" charset="0"/>
              </a:rPr>
              <a:t>cigs</a:t>
            </a:r>
            <a:r>
              <a:rPr lang="it-IT" sz="4400" b="1" dirty="0">
                <a:solidFill>
                  <a:srgbClr val="0066FF"/>
                </a:solidFill>
                <a:latin typeface="Calibri" pitchFamily="34" charset="0"/>
                <a:cs typeface="Arial" charset="0"/>
              </a:rPr>
              <a:t> per cessazione attività</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Comma 110</a:t>
            </a:r>
          </a:p>
        </p:txBody>
      </p:sp>
      <p:sp>
        <p:nvSpPr>
          <p:cNvPr id="30724"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B40CEA-AB35-40EE-BCB3-29491BA6F5B6}"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asellaDiTesto 5"/>
          <p:cNvSpPr txBox="1">
            <a:spLocks noChangeArrowheads="1"/>
          </p:cNvSpPr>
          <p:nvPr/>
        </p:nvSpPr>
        <p:spPr bwMode="auto">
          <a:xfrm>
            <a:off x="468313" y="1484313"/>
            <a:ext cx="7920037"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a:latin typeface="Arial" panose="020B0604020202020204" pitchFamily="34" charset="0"/>
              </a:rPr>
              <a:t>Indicazioni Ministero del Lavoro</a:t>
            </a:r>
          </a:p>
          <a:p>
            <a:pPr algn="ctr" eaLnBrk="1" hangingPunct="1">
              <a:spcBef>
                <a:spcPct val="0"/>
              </a:spcBef>
              <a:buFontTx/>
              <a:buNone/>
            </a:pPr>
            <a:r>
              <a:rPr lang="it-IT" altLang="it-IT" b="1">
                <a:latin typeface="Arial" panose="020B0604020202020204" pitchFamily="34" charset="0"/>
              </a:rPr>
              <a:t>Circolare n. 1 del 22 gennaio 2015</a:t>
            </a:r>
          </a:p>
          <a:p>
            <a:pPr algn="ctr" eaLnBrk="1" hangingPunct="1">
              <a:spcBef>
                <a:spcPct val="0"/>
              </a:spcBef>
              <a:buFontTx/>
              <a:buNone/>
            </a:pPr>
            <a:endParaRPr lang="it-IT" altLang="it-IT" b="1">
              <a:latin typeface="Arial" panose="020B0604020202020204" pitchFamily="34" charset="0"/>
            </a:endParaRPr>
          </a:p>
          <a:p>
            <a:pPr algn="just" eaLnBrk="1" hangingPunct="1">
              <a:spcBef>
                <a:spcPct val="0"/>
              </a:spcBef>
              <a:buFontTx/>
              <a:buNone/>
            </a:pPr>
            <a:r>
              <a:rPr lang="it-IT" altLang="it-IT" sz="2800">
                <a:latin typeface="Arial" panose="020B0604020202020204" pitchFamily="34" charset="0"/>
              </a:rPr>
              <a:t>Il Ministero provvederà all’istruttoria delle sole istanze relative alle proroghe che hanno avuto inizio entro il 31 dicembre 2014.</a:t>
            </a:r>
          </a:p>
          <a:p>
            <a:pPr algn="just" eaLnBrk="1" hangingPunct="1">
              <a:spcBef>
                <a:spcPct val="0"/>
              </a:spcBef>
              <a:buFontTx/>
              <a:buNone/>
            </a:pPr>
            <a:endParaRPr lang="it-IT" altLang="it-IT" sz="2800">
              <a:latin typeface="Arial" panose="020B0604020202020204" pitchFamily="34" charset="0"/>
            </a:endParaRPr>
          </a:p>
          <a:p>
            <a:pPr algn="just" eaLnBrk="1" hangingPunct="1">
              <a:spcBef>
                <a:spcPct val="0"/>
              </a:spcBef>
              <a:buFontTx/>
              <a:buNone/>
            </a:pPr>
            <a:r>
              <a:rPr lang="it-IT" altLang="it-IT" sz="2800">
                <a:latin typeface="Arial" panose="020B0604020202020204" pitchFamily="34" charset="0"/>
              </a:rPr>
              <a:t>Eventuali istanze riferite a programmi di proroghe – decorrenti dal 1° gennaio 2015 – di crisi aziendale per cessazione di attività non potranno essere prese in esame.</a:t>
            </a:r>
          </a:p>
          <a:p>
            <a:pPr algn="just" eaLnBrk="1" hangingPunct="1">
              <a:spcBef>
                <a:spcPct val="0"/>
              </a:spcBef>
              <a:buFontTx/>
              <a:buNone/>
            </a:pPr>
            <a:endParaRPr lang="it-IT" altLang="it-IT">
              <a:latin typeface="Arial" panose="020B0604020202020204" pitchFamily="34" charset="0"/>
            </a:endParaRPr>
          </a:p>
          <a:p>
            <a:pPr algn="just" eaLnBrk="1" hangingPunct="1">
              <a:spcBef>
                <a:spcPct val="0"/>
              </a:spcBef>
              <a:buFontTx/>
              <a:buNone/>
            </a:pPr>
            <a:endParaRPr lang="it-IT" altLang="it-IT">
              <a:latin typeface="Arial" panose="020B0604020202020204" pitchFamily="34" charset="0"/>
            </a:endParaRPr>
          </a:p>
        </p:txBody>
      </p:sp>
      <p:sp>
        <p:nvSpPr>
          <p:cNvPr id="49158" name="AutoShape 6"/>
          <p:cNvSpPr>
            <a:spLocks noChangeArrowheads="1"/>
          </p:cNvSpPr>
          <p:nvPr/>
        </p:nvSpPr>
        <p:spPr bwMode="auto">
          <a:xfrm>
            <a:off x="250825" y="404813"/>
            <a:ext cx="8497888"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Proroghe </a:t>
            </a:r>
            <a:r>
              <a:rPr lang="it-IT" sz="4400" b="1" dirty="0" err="1">
                <a:solidFill>
                  <a:srgbClr val="0066FF"/>
                </a:solidFill>
                <a:latin typeface="Calibri" pitchFamily="34" charset="0"/>
                <a:cs typeface="Arial" charset="0"/>
              </a:rPr>
              <a:t>cigs</a:t>
            </a:r>
            <a:r>
              <a:rPr lang="it-IT" sz="4400" b="1" dirty="0">
                <a:solidFill>
                  <a:srgbClr val="0066FF"/>
                </a:solidFill>
                <a:latin typeface="Calibri" pitchFamily="34" charset="0"/>
                <a:cs typeface="Arial" charset="0"/>
              </a:rPr>
              <a:t> per cessazione attività</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Comma 110</a:t>
            </a:r>
          </a:p>
        </p:txBody>
      </p:sp>
      <p:sp>
        <p:nvSpPr>
          <p:cNvPr id="32772"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AE8439B-4D32-4085-AB6C-958579E218C3}"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asellaDiTesto 5"/>
          <p:cNvSpPr txBox="1">
            <a:spLocks noChangeArrowheads="1"/>
          </p:cNvSpPr>
          <p:nvPr/>
        </p:nvSpPr>
        <p:spPr bwMode="auto">
          <a:xfrm>
            <a:off x="468313" y="1484313"/>
            <a:ext cx="7920037"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it-IT" altLang="it-IT" sz="2400">
                <a:latin typeface="Arial" panose="020B0604020202020204" pitchFamily="34" charset="0"/>
              </a:rPr>
              <a:t>Per il conseguimento delle prestazioni pensionistiche da parte dei lavoratori esposti all’amianto attualmente in servizio, con effetto dal 1° gennaio 2015 e senza corresponsione di ratei arretrati, non si tiene conto (salvo il caso di dolo da parte del soggetto interessato, accertato giudizialmente con sentenza definitiva) dei provvedimenti di annullamento delle certificazioni rilasciate dall’INAIL per il conseguimento dei benefici pensionistici previsti dalla normativa</a:t>
            </a:r>
          </a:p>
          <a:p>
            <a:pPr algn="just" eaLnBrk="1" hangingPunct="1">
              <a:spcBef>
                <a:spcPct val="0"/>
              </a:spcBef>
              <a:buFontTx/>
              <a:buNone/>
            </a:pPr>
            <a:r>
              <a:rPr lang="it-IT" altLang="it-IT" sz="2400">
                <a:latin typeface="Arial" panose="020B0604020202020204" pitchFamily="34" charset="0"/>
              </a:rPr>
              <a:t>vigente per gli stessi lavoratori.</a:t>
            </a:r>
          </a:p>
          <a:p>
            <a:pPr algn="just" eaLnBrk="1" hangingPunct="1">
              <a:spcBef>
                <a:spcPct val="0"/>
              </a:spcBef>
              <a:buFontTx/>
              <a:buNone/>
            </a:pPr>
            <a:endParaRPr lang="it-IT" altLang="it-IT">
              <a:latin typeface="Arial" panose="020B0604020202020204" pitchFamily="34" charset="0"/>
            </a:endParaRPr>
          </a:p>
        </p:txBody>
      </p:sp>
      <p:sp>
        <p:nvSpPr>
          <p:cNvPr id="49158" name="AutoShape 6"/>
          <p:cNvSpPr>
            <a:spLocks noChangeArrowheads="1"/>
          </p:cNvSpPr>
          <p:nvPr/>
        </p:nvSpPr>
        <p:spPr bwMode="auto">
          <a:xfrm>
            <a:off x="250825" y="404813"/>
            <a:ext cx="8497888"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Lavoratori esposti all’amianto</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Comma 112</a:t>
            </a:r>
          </a:p>
        </p:txBody>
      </p:sp>
      <p:sp>
        <p:nvSpPr>
          <p:cNvPr id="34820"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D21E897-825A-4801-9F0F-5851ECDC3E74}"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asellaDiTesto 5"/>
          <p:cNvSpPr txBox="1">
            <a:spLocks noChangeArrowheads="1"/>
          </p:cNvSpPr>
          <p:nvPr/>
        </p:nvSpPr>
        <p:spPr bwMode="auto">
          <a:xfrm>
            <a:off x="468313" y="1484313"/>
            <a:ext cx="7920037"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it-IT" altLang="it-IT" sz="2800">
              <a:latin typeface="Arial" panose="020B0604020202020204" pitchFamily="34" charset="0"/>
            </a:endParaRPr>
          </a:p>
          <a:p>
            <a:pPr algn="just" eaLnBrk="1" hangingPunct="1">
              <a:spcBef>
                <a:spcPct val="0"/>
              </a:spcBef>
              <a:buFontTx/>
              <a:buNone/>
            </a:pPr>
            <a:r>
              <a:rPr lang="it-IT" altLang="it-IT" sz="2400">
                <a:latin typeface="Arial" panose="020B0604020202020204" pitchFamily="34" charset="0"/>
              </a:rPr>
              <a:t>Per i soggetti che maturano i requisiti pensionistici anticipati entro il 31 dicembre 2017 e con effetto dai trattamenti che decorrono dal 1° gennaio 2015, </a:t>
            </a:r>
            <a:r>
              <a:rPr lang="it-IT" altLang="it-IT" sz="2400" b="1">
                <a:latin typeface="Arial" panose="020B0604020202020204" pitchFamily="34" charset="0"/>
              </a:rPr>
              <a:t>non trovano applicazione le penalità</a:t>
            </a:r>
            <a:r>
              <a:rPr lang="it-IT" altLang="it-IT" sz="2400">
                <a:latin typeface="Arial" panose="020B0604020202020204" pitchFamily="34" charset="0"/>
              </a:rPr>
              <a:t> previste per il caso in cui l’età del pensionamento sia inferiore a 62 anni (penalità pari all’1% per ogni anno se l’età è inferiore a 62, elevata al 2% per ogni ulteriore anno rispetto ai 60 anni).</a:t>
            </a:r>
            <a:endParaRPr lang="it-IT" altLang="it-IT" sz="2800">
              <a:latin typeface="Arial" panose="020B0604020202020204" pitchFamily="34" charset="0"/>
            </a:endParaRPr>
          </a:p>
        </p:txBody>
      </p:sp>
      <p:sp>
        <p:nvSpPr>
          <p:cNvPr id="49158" name="AutoShape 6"/>
          <p:cNvSpPr>
            <a:spLocks noChangeArrowheads="1"/>
          </p:cNvSpPr>
          <p:nvPr/>
        </p:nvSpPr>
        <p:spPr bwMode="auto">
          <a:xfrm>
            <a:off x="468313" y="404813"/>
            <a:ext cx="7991475"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3600" b="1" dirty="0">
                <a:solidFill>
                  <a:srgbClr val="0066FF"/>
                </a:solidFill>
                <a:latin typeface="Calibri" pitchFamily="34" charset="0"/>
                <a:cs typeface="Arial" charset="0"/>
              </a:rPr>
              <a:t>Trattamenti pensionistici e penalizzazione</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Comma 113</a:t>
            </a:r>
          </a:p>
        </p:txBody>
      </p:sp>
      <p:sp>
        <p:nvSpPr>
          <p:cNvPr id="36868"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ACBCA4E-8EE7-4138-868F-6293F1042283}" type="slidenum">
              <a:rPr lang="it-IT" altLang="it-IT" sz="1200" smtClean="0">
                <a:solidFill>
                  <a:srgbClr val="898989"/>
                </a:solidFill>
              </a:rPr>
              <a:pPr>
                <a:spcBef>
                  <a:spcPct val="0"/>
                </a:spcBef>
                <a:buFontTx/>
                <a:buNone/>
              </a:pPr>
              <a:t>14</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asellaDiTesto 5"/>
          <p:cNvSpPr txBox="1">
            <a:spLocks noChangeArrowheads="1"/>
          </p:cNvSpPr>
          <p:nvPr/>
        </p:nvSpPr>
        <p:spPr bwMode="auto">
          <a:xfrm>
            <a:off x="468313" y="1484313"/>
            <a:ext cx="7920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endParaRPr lang="it-IT" altLang="it-IT" sz="2800">
              <a:latin typeface="Arial" panose="020B0604020202020204" pitchFamily="34" charset="0"/>
            </a:endParaRPr>
          </a:p>
        </p:txBody>
      </p:sp>
      <p:sp>
        <p:nvSpPr>
          <p:cNvPr id="49158" name="AutoShape 6"/>
          <p:cNvSpPr>
            <a:spLocks noChangeArrowheads="1"/>
          </p:cNvSpPr>
          <p:nvPr/>
        </p:nvSpPr>
        <p:spPr bwMode="auto">
          <a:xfrm>
            <a:off x="468313" y="404813"/>
            <a:ext cx="828040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rPr>
              <a:t>Piccola mobilità</a:t>
            </a:r>
          </a:p>
          <a:p>
            <a:pPr algn="ctr" eaLnBrk="1" hangingPunct="1">
              <a:defRPr/>
            </a:pPr>
            <a:r>
              <a:rPr lang="it-IT" sz="3200" dirty="0">
                <a:solidFill>
                  <a:srgbClr val="0066FF"/>
                </a:solidFill>
              </a:rPr>
              <a:t>Art. 1 comma 114</a:t>
            </a:r>
          </a:p>
        </p:txBody>
      </p:sp>
      <p:sp>
        <p:nvSpPr>
          <p:cNvPr id="38916"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93F968A-BFC3-428B-A215-9BEDB1A4284F}" type="slidenum">
              <a:rPr lang="it-IT" altLang="it-IT" sz="1200" smtClean="0">
                <a:solidFill>
                  <a:srgbClr val="898989"/>
                </a:solidFill>
              </a:rPr>
              <a:pPr>
                <a:spcBef>
                  <a:spcPct val="0"/>
                </a:spcBef>
                <a:buFontTx/>
                <a:buNone/>
              </a:pPr>
              <a:t>15</a:t>
            </a:fld>
            <a:endParaRPr lang="it-IT" altLang="it-IT" sz="1200" smtClean="0">
              <a:solidFill>
                <a:srgbClr val="898989"/>
              </a:solidFill>
            </a:endParaRPr>
          </a:p>
        </p:txBody>
      </p:sp>
      <p:sp>
        <p:nvSpPr>
          <p:cNvPr id="5" name="Rettangolo 4"/>
          <p:cNvSpPr/>
          <p:nvPr/>
        </p:nvSpPr>
        <p:spPr>
          <a:xfrm>
            <a:off x="755650" y="1720850"/>
            <a:ext cx="7561263" cy="4838700"/>
          </a:xfrm>
          <a:prstGeom prst="rect">
            <a:avLst/>
          </a:prstGeom>
        </p:spPr>
        <p:txBody>
          <a:bodyPr>
            <a:spAutoFit/>
          </a:bodyPr>
          <a:lstStyle/>
          <a:p>
            <a:pPr algn="just" eaLnBrk="1" hangingPunct="1">
              <a:spcBef>
                <a:spcPct val="20000"/>
              </a:spcBef>
              <a:buFont typeface="Wingdings" pitchFamily="2" charset="2"/>
              <a:buNone/>
              <a:defRPr/>
            </a:pPr>
            <a:endParaRPr lang="it-IT" dirty="0"/>
          </a:p>
          <a:p>
            <a:pPr algn="just" eaLnBrk="1" hangingPunct="1">
              <a:spcBef>
                <a:spcPct val="20000"/>
              </a:spcBef>
              <a:buFont typeface="Wingdings" pitchFamily="2" charset="2"/>
              <a:buNone/>
              <a:defRPr/>
            </a:pPr>
            <a:endParaRPr lang="it-IT" sz="2400" dirty="0"/>
          </a:p>
          <a:p>
            <a:pPr algn="just" eaLnBrk="1" hangingPunct="1">
              <a:spcBef>
                <a:spcPct val="20000"/>
              </a:spcBef>
              <a:buFont typeface="Wingdings" pitchFamily="2" charset="2"/>
              <a:buNone/>
              <a:defRPr/>
            </a:pPr>
            <a:r>
              <a:rPr lang="it-IT" sz="2400" dirty="0"/>
              <a:t>Ai datori di lavoro che hanno assunto </a:t>
            </a:r>
            <a:r>
              <a:rPr lang="it-IT" sz="2400" b="1" dirty="0"/>
              <a:t>entro il 31 dicembre 2012</a:t>
            </a:r>
            <a:r>
              <a:rPr lang="it-IT" sz="2400" dirty="0"/>
              <a:t> dalle liste di mobilità lavoratori licenziati per giustificato motivo oggettivo, sia a termine che a tempo indeterminato, sono riconosciuti gli sgravi contributivi previsti dalla legge n. 223/1991, consistenti nell’abbattimento al 10% della contribuzione a carico azienda, nel limite massimo di spesa di 35.550.000 euro</a:t>
            </a:r>
            <a:endParaRPr lang="it-IT" dirty="0"/>
          </a:p>
          <a:p>
            <a:pPr marL="179388" indent="-179388" algn="just" eaLnBrk="1" hangingPunct="1">
              <a:spcBef>
                <a:spcPct val="20000"/>
              </a:spcBef>
              <a:defRPr/>
            </a:pPr>
            <a:endParaRPr lang="it-IT" dirty="0"/>
          </a:p>
          <a:p>
            <a:pPr algn="just" eaLnBrk="1" hangingPunct="1">
              <a:spcBef>
                <a:spcPct val="20000"/>
              </a:spcBef>
              <a:buFont typeface="Wingdings" pitchFamily="2" charset="2"/>
              <a:buChar char="q"/>
              <a:defRPr/>
            </a:pPr>
            <a:endParaRPr lang="it-IT" b="1" dirty="0"/>
          </a:p>
          <a:p>
            <a:pPr algn="just" eaLnBrk="1" hangingPunct="1">
              <a:spcBef>
                <a:spcPct val="20000"/>
              </a:spcBef>
              <a:buFont typeface="Wingdings" pitchFamily="2" charset="2"/>
              <a:buChar char="q"/>
              <a:defRPr/>
            </a:pP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asellaDiTesto 5"/>
          <p:cNvSpPr txBox="1">
            <a:spLocks noChangeArrowheads="1"/>
          </p:cNvSpPr>
          <p:nvPr/>
        </p:nvSpPr>
        <p:spPr bwMode="auto">
          <a:xfrm>
            <a:off x="468313" y="1484313"/>
            <a:ext cx="7920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endParaRPr lang="it-IT" altLang="it-IT" sz="2800">
              <a:latin typeface="Arial" panose="020B0604020202020204" pitchFamily="34" charset="0"/>
            </a:endParaRPr>
          </a:p>
        </p:txBody>
      </p:sp>
      <p:sp>
        <p:nvSpPr>
          <p:cNvPr id="49158" name="AutoShape 6"/>
          <p:cNvSpPr>
            <a:spLocks noChangeArrowheads="1"/>
          </p:cNvSpPr>
          <p:nvPr/>
        </p:nvSpPr>
        <p:spPr bwMode="auto">
          <a:xfrm>
            <a:off x="468313" y="404813"/>
            <a:ext cx="828040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rPr>
              <a:t>Piccola mobilità</a:t>
            </a:r>
          </a:p>
          <a:p>
            <a:pPr algn="ctr" eaLnBrk="1" hangingPunct="1">
              <a:defRPr/>
            </a:pPr>
            <a:r>
              <a:rPr lang="it-IT" sz="3200" b="1" dirty="0">
                <a:solidFill>
                  <a:srgbClr val="0066FF"/>
                </a:solidFill>
              </a:rPr>
              <a:t>Art. 1 comma 115</a:t>
            </a:r>
          </a:p>
        </p:txBody>
      </p:sp>
      <p:sp>
        <p:nvSpPr>
          <p:cNvPr id="40964"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51FD23E-F176-4A04-81B3-4DC04EB5AE83}" type="slidenum">
              <a:rPr lang="it-IT" altLang="it-IT" sz="1200" smtClean="0">
                <a:solidFill>
                  <a:srgbClr val="898989"/>
                </a:solidFill>
              </a:rPr>
              <a:pPr>
                <a:spcBef>
                  <a:spcPct val="0"/>
                </a:spcBef>
                <a:buFontTx/>
                <a:buNone/>
              </a:pPr>
              <a:t>16</a:t>
            </a:fld>
            <a:endParaRPr lang="it-IT" altLang="it-IT" sz="1200" smtClean="0">
              <a:solidFill>
                <a:srgbClr val="898989"/>
              </a:solidFill>
            </a:endParaRPr>
          </a:p>
        </p:txBody>
      </p:sp>
      <p:sp>
        <p:nvSpPr>
          <p:cNvPr id="40965" name="Rettangolo 4"/>
          <p:cNvSpPr>
            <a:spLocks noChangeArrowheads="1"/>
          </p:cNvSpPr>
          <p:nvPr/>
        </p:nvSpPr>
        <p:spPr bwMode="auto">
          <a:xfrm>
            <a:off x="755650" y="1557338"/>
            <a:ext cx="7561263" cy="402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Font typeface="Wingdings" panose="05000000000000000000" pitchFamily="2" charset="2"/>
              <a:buNone/>
            </a:pPr>
            <a:endParaRPr lang="it-IT" altLang="it-IT" sz="1800">
              <a:latin typeface="Arial" panose="020B0604020202020204" pitchFamily="34" charset="0"/>
            </a:endParaRPr>
          </a:p>
          <a:p>
            <a:pPr eaLnBrk="1" hangingPunct="1">
              <a:spcBef>
                <a:spcPct val="0"/>
              </a:spcBef>
              <a:buFontTx/>
              <a:buNone/>
            </a:pPr>
            <a:r>
              <a:rPr lang="it-IT" altLang="it-IT" sz="2400">
                <a:latin typeface="Arial" panose="020B0604020202020204" pitchFamily="34" charset="0"/>
              </a:rPr>
              <a:t>Il </a:t>
            </a:r>
            <a:r>
              <a:rPr lang="it-IT" altLang="it-IT" sz="2400" b="1">
                <a:latin typeface="Arial" panose="020B0604020202020204" pitchFamily="34" charset="0"/>
              </a:rPr>
              <a:t>31 gennaio 2015 come termine</a:t>
            </a:r>
          </a:p>
          <a:p>
            <a:pPr eaLnBrk="1" hangingPunct="1">
              <a:spcBef>
                <a:spcPct val="0"/>
              </a:spcBef>
              <a:buFontTx/>
              <a:buNone/>
            </a:pPr>
            <a:r>
              <a:rPr lang="it-IT" altLang="it-IT" sz="2400">
                <a:latin typeface="Arial" panose="020B0604020202020204" pitchFamily="34" charset="0"/>
              </a:rPr>
              <a:t>ultimo per la presentazione all’INPS della domanda per il riconoscimento</a:t>
            </a:r>
          </a:p>
          <a:p>
            <a:pPr eaLnBrk="1" hangingPunct="1">
              <a:spcBef>
                <a:spcPct val="0"/>
              </a:spcBef>
              <a:buFontTx/>
              <a:buNone/>
            </a:pPr>
            <a:r>
              <a:rPr lang="it-IT" altLang="it-IT" sz="2400">
                <a:latin typeface="Arial" panose="020B0604020202020204" pitchFamily="34" charset="0"/>
              </a:rPr>
              <a:t>dei benefici previdenziali previsti dalla normativa vigente per</a:t>
            </a:r>
          </a:p>
          <a:p>
            <a:pPr eaLnBrk="1" hangingPunct="1">
              <a:spcBef>
                <a:spcPct val="0"/>
              </a:spcBef>
              <a:buFontTx/>
              <a:buNone/>
            </a:pPr>
            <a:r>
              <a:rPr lang="it-IT" altLang="it-IT" sz="2400">
                <a:latin typeface="Arial" panose="020B0604020202020204" pitchFamily="34" charset="0"/>
              </a:rPr>
              <a:t>l’</a:t>
            </a:r>
            <a:r>
              <a:rPr lang="it-IT" altLang="it-IT" sz="2400" b="1">
                <a:latin typeface="Arial" panose="020B0604020202020204" pitchFamily="34" charset="0"/>
              </a:rPr>
              <a:t>esposizione all’amianto, da parte di soggetti (assicurati INPS e INAIL)</a:t>
            </a:r>
          </a:p>
          <a:p>
            <a:pPr eaLnBrk="1" hangingPunct="1">
              <a:spcBef>
                <a:spcPct val="0"/>
              </a:spcBef>
              <a:buFontTx/>
              <a:buNone/>
            </a:pPr>
            <a:r>
              <a:rPr lang="it-IT" altLang="it-IT" sz="2400">
                <a:latin typeface="Arial" panose="020B0604020202020204" pitchFamily="34" charset="0"/>
              </a:rPr>
              <a:t>collocati in mobilità dall’azienda per cessazione dell’attività lavorativa,</a:t>
            </a:r>
            <a:endParaRPr lang="it-IT" altLang="it-IT" sz="1800" b="1">
              <a:latin typeface="Arial" panose="020B0604020202020204" pitchFamily="34" charset="0"/>
            </a:endParaRPr>
          </a:p>
          <a:p>
            <a:pPr algn="just" eaLnBrk="1" hangingPunct="1">
              <a:buFont typeface="Wingdings" panose="05000000000000000000" pitchFamily="2" charset="2"/>
              <a:buChar char="q"/>
            </a:pPr>
            <a:endParaRPr lang="it-IT" altLang="it-IT"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asellaDiTesto 5"/>
          <p:cNvSpPr txBox="1">
            <a:spLocks noChangeArrowheads="1"/>
          </p:cNvSpPr>
          <p:nvPr/>
        </p:nvSpPr>
        <p:spPr bwMode="auto">
          <a:xfrm>
            <a:off x="468313" y="1484313"/>
            <a:ext cx="7920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endParaRPr lang="it-IT" altLang="it-IT" sz="2800">
              <a:latin typeface="Arial" panose="020B0604020202020204" pitchFamily="34" charset="0"/>
            </a:endParaRPr>
          </a:p>
        </p:txBody>
      </p:sp>
      <p:sp>
        <p:nvSpPr>
          <p:cNvPr id="49158" name="AutoShape 6"/>
          <p:cNvSpPr>
            <a:spLocks noChangeArrowheads="1"/>
          </p:cNvSpPr>
          <p:nvPr/>
        </p:nvSpPr>
        <p:spPr bwMode="auto">
          <a:xfrm>
            <a:off x="468313" y="404813"/>
            <a:ext cx="828040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rPr>
              <a:t>Piccola mobilità</a:t>
            </a:r>
          </a:p>
          <a:p>
            <a:pPr algn="ctr" eaLnBrk="1" hangingPunct="1">
              <a:defRPr/>
            </a:pPr>
            <a:r>
              <a:rPr lang="it-IT" sz="3200" b="1" dirty="0">
                <a:solidFill>
                  <a:srgbClr val="0066FF"/>
                </a:solidFill>
              </a:rPr>
              <a:t>Art. 1 comma 114</a:t>
            </a:r>
          </a:p>
        </p:txBody>
      </p:sp>
      <p:sp>
        <p:nvSpPr>
          <p:cNvPr id="43012"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961D8AC-2445-4740-8867-DF1866518D06}" type="slidenum">
              <a:rPr lang="it-IT" altLang="it-IT" sz="1200" smtClean="0">
                <a:solidFill>
                  <a:srgbClr val="898989"/>
                </a:solidFill>
              </a:rPr>
              <a:pPr>
                <a:spcBef>
                  <a:spcPct val="0"/>
                </a:spcBef>
                <a:buFontTx/>
                <a:buNone/>
              </a:pPr>
              <a:t>17</a:t>
            </a:fld>
            <a:endParaRPr lang="it-IT" altLang="it-IT" sz="1200" smtClean="0">
              <a:solidFill>
                <a:srgbClr val="898989"/>
              </a:solidFill>
            </a:endParaRPr>
          </a:p>
        </p:txBody>
      </p:sp>
      <p:sp>
        <p:nvSpPr>
          <p:cNvPr id="43013" name="Rettangolo 4"/>
          <p:cNvSpPr>
            <a:spLocks noChangeArrowheads="1"/>
          </p:cNvSpPr>
          <p:nvPr/>
        </p:nvSpPr>
        <p:spPr bwMode="auto">
          <a:xfrm>
            <a:off x="755650" y="1557338"/>
            <a:ext cx="75612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Font typeface="Wingdings" panose="05000000000000000000" pitchFamily="2" charset="2"/>
              <a:buNone/>
            </a:pPr>
            <a:endParaRPr lang="it-IT" altLang="it-IT" sz="1800">
              <a:latin typeface="Arial" panose="020B0604020202020204" pitchFamily="34" charset="0"/>
            </a:endParaRPr>
          </a:p>
          <a:p>
            <a:pPr algn="ctr" eaLnBrk="1" hangingPunct="1">
              <a:buFont typeface="Wingdings" panose="05000000000000000000" pitchFamily="2" charset="2"/>
              <a:buNone/>
            </a:pPr>
            <a:r>
              <a:rPr lang="it-IT" altLang="it-IT" sz="2400">
                <a:latin typeface="Arial" panose="020B0604020202020204" pitchFamily="34" charset="0"/>
              </a:rPr>
              <a:t>Prime indicazioni Inps</a:t>
            </a:r>
          </a:p>
          <a:p>
            <a:pPr algn="just" eaLnBrk="1" hangingPunct="1">
              <a:buFont typeface="Wingdings" panose="05000000000000000000" pitchFamily="2" charset="2"/>
              <a:buNone/>
            </a:pPr>
            <a:r>
              <a:rPr lang="it-IT" altLang="it-IT" sz="2400">
                <a:latin typeface="Arial" panose="020B0604020202020204" pitchFamily="34" charset="0"/>
              </a:rPr>
              <a:t>Messaggio n. 717 del 30 gennaio  2015 che sospende  ulteriormente l’invio delle note di rettifica recanti addebiti relativi alla piccola mobilità</a:t>
            </a:r>
            <a:endParaRPr lang="it-IT" altLang="it-IT" sz="2400" b="1">
              <a:latin typeface="Arial" panose="020B0604020202020204" pitchFamily="34" charset="0"/>
            </a:endParaRPr>
          </a:p>
          <a:p>
            <a:pPr algn="ctr" eaLnBrk="1" hangingPunct="1">
              <a:buFont typeface="Wingdings" panose="05000000000000000000" pitchFamily="2" charset="2"/>
              <a:buNone/>
            </a:pPr>
            <a:endParaRPr lang="it-IT" altLang="it-IT" sz="2400" b="1">
              <a:latin typeface="Arial" panose="020B0604020202020204" pitchFamily="34" charset="0"/>
            </a:endParaRPr>
          </a:p>
          <a:p>
            <a:pPr algn="ctr" eaLnBrk="1" hangingPunct="1">
              <a:buFont typeface="Wingdings" panose="05000000000000000000" pitchFamily="2" charset="2"/>
              <a:buNone/>
            </a:pPr>
            <a:r>
              <a:rPr lang="it-IT" altLang="it-IT" sz="2400" b="1">
                <a:latin typeface="Arial" panose="020B0604020202020204" pitchFamily="34" charset="0"/>
              </a:rPr>
              <a:t>Mancano:</a:t>
            </a:r>
          </a:p>
          <a:p>
            <a:pPr algn="ctr" eaLnBrk="1" hangingPunct="1">
              <a:buFont typeface="Wingdings" panose="05000000000000000000" pitchFamily="2" charset="2"/>
              <a:buNone/>
            </a:pPr>
            <a:endParaRPr lang="it-IT" altLang="it-IT" sz="2400" b="1">
              <a:latin typeface="Arial" panose="020B0604020202020204" pitchFamily="34" charset="0"/>
            </a:endParaRPr>
          </a:p>
          <a:p>
            <a:pPr algn="just" eaLnBrk="1" hangingPunct="1">
              <a:buFont typeface="Wingdings" panose="05000000000000000000" pitchFamily="2" charset="2"/>
              <a:buNone/>
            </a:pPr>
            <a:r>
              <a:rPr lang="it-IT" altLang="it-IT" sz="2400">
                <a:latin typeface="Arial" panose="020B0604020202020204" pitchFamily="34" charset="0"/>
              </a:rPr>
              <a:t>Istruzioni operative per i datori di lavoro che nel 2013 hanno sospeso il recupero dell’agevolazione</a:t>
            </a:r>
            <a:endParaRPr lang="it-IT" altLang="it-IT" sz="1800">
              <a:latin typeface="Arial" panose="020B0604020202020204" pitchFamily="34" charset="0"/>
            </a:endParaRPr>
          </a:p>
          <a:p>
            <a:pPr algn="just" eaLnBrk="1" hangingPunct="1">
              <a:buFont typeface="Wingdings" panose="05000000000000000000" pitchFamily="2" charset="2"/>
              <a:buChar char="q"/>
            </a:pPr>
            <a:endParaRPr lang="it-IT" altLang="it-IT" sz="1800" b="1">
              <a:latin typeface="Arial" panose="020B0604020202020204" pitchFamily="34" charset="0"/>
            </a:endParaRPr>
          </a:p>
          <a:p>
            <a:pPr algn="just" eaLnBrk="1" hangingPunct="1">
              <a:buFont typeface="Wingdings" panose="05000000000000000000" pitchFamily="2" charset="2"/>
              <a:buChar char="q"/>
            </a:pPr>
            <a:endParaRPr lang="it-IT" altLang="it-IT"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asellaDiTesto 5"/>
          <p:cNvSpPr txBox="1">
            <a:spLocks noChangeArrowheads="1"/>
          </p:cNvSpPr>
          <p:nvPr/>
        </p:nvSpPr>
        <p:spPr bwMode="auto">
          <a:xfrm>
            <a:off x="468313" y="1484313"/>
            <a:ext cx="7920037"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it-IT" altLang="it-IT" sz="2800">
                <a:latin typeface="Arial" panose="020B0604020202020204" pitchFamily="34" charset="0"/>
              </a:rPr>
              <a:t>Esonero dal versamento dei contributi previdenziali </a:t>
            </a:r>
            <a:r>
              <a:rPr lang="it-IT" altLang="it-IT" sz="2800" b="1">
                <a:latin typeface="Arial" panose="020B0604020202020204" pitchFamily="34" charset="0"/>
              </a:rPr>
              <a:t>a carico datore di lavoro </a:t>
            </a:r>
            <a:r>
              <a:rPr lang="it-IT" altLang="it-IT" sz="2800">
                <a:latin typeface="Arial" panose="020B0604020202020204" pitchFamily="34" charset="0"/>
              </a:rPr>
              <a:t>per un importo massimo di</a:t>
            </a:r>
          </a:p>
          <a:p>
            <a:pPr algn="just" eaLnBrk="1" hangingPunct="1">
              <a:spcBef>
                <a:spcPct val="0"/>
              </a:spcBef>
              <a:buFontTx/>
              <a:buNone/>
            </a:pPr>
            <a:endParaRPr lang="it-IT" altLang="it-IT" sz="2800">
              <a:latin typeface="Arial" panose="020B0604020202020204" pitchFamily="34" charset="0"/>
            </a:endParaRPr>
          </a:p>
          <a:p>
            <a:pPr algn="ctr" eaLnBrk="1" hangingPunct="1">
              <a:spcBef>
                <a:spcPct val="0"/>
              </a:spcBef>
              <a:buFontTx/>
              <a:buNone/>
            </a:pPr>
            <a:r>
              <a:rPr lang="it-IT" altLang="it-IT" sz="2800">
                <a:solidFill>
                  <a:srgbClr val="00B050"/>
                </a:solidFill>
                <a:latin typeface="Arial" panose="020B0604020202020204" pitchFamily="34" charset="0"/>
              </a:rPr>
              <a:t>€ 8.060 su base annua</a:t>
            </a:r>
          </a:p>
          <a:p>
            <a:pPr algn="just" eaLnBrk="1" hangingPunct="1">
              <a:spcBef>
                <a:spcPct val="0"/>
              </a:spcBef>
              <a:buFontTx/>
              <a:buNone/>
            </a:pPr>
            <a:endParaRPr lang="it-IT" altLang="it-IT" sz="2800">
              <a:latin typeface="Arial" panose="020B0604020202020204" pitchFamily="34" charset="0"/>
            </a:endParaRPr>
          </a:p>
          <a:p>
            <a:pPr algn="just" eaLnBrk="1" hangingPunct="1">
              <a:spcBef>
                <a:spcPct val="0"/>
              </a:spcBef>
              <a:buFontTx/>
              <a:buNone/>
            </a:pPr>
            <a:r>
              <a:rPr lang="it-IT" altLang="it-IT" sz="2800">
                <a:latin typeface="Arial" panose="020B0604020202020204" pitchFamily="34" charset="0"/>
              </a:rPr>
              <a:t>per un periodo massimo di</a:t>
            </a:r>
          </a:p>
          <a:p>
            <a:pPr algn="just" eaLnBrk="1" hangingPunct="1">
              <a:spcBef>
                <a:spcPct val="0"/>
              </a:spcBef>
              <a:buFontTx/>
              <a:buNone/>
            </a:pPr>
            <a:endParaRPr lang="it-IT" altLang="it-IT" sz="2800">
              <a:latin typeface="Arial" panose="020B0604020202020204" pitchFamily="34" charset="0"/>
            </a:endParaRPr>
          </a:p>
          <a:p>
            <a:pPr algn="ctr" eaLnBrk="1" hangingPunct="1">
              <a:spcBef>
                <a:spcPct val="0"/>
              </a:spcBef>
              <a:buFontTx/>
              <a:buNone/>
            </a:pPr>
            <a:r>
              <a:rPr lang="it-IT" altLang="it-IT" sz="2800">
                <a:solidFill>
                  <a:srgbClr val="00B050"/>
                </a:solidFill>
                <a:latin typeface="Arial" panose="020B0604020202020204" pitchFamily="34" charset="0"/>
              </a:rPr>
              <a:t>36 mesi</a:t>
            </a:r>
          </a:p>
          <a:p>
            <a:pPr algn="just" eaLnBrk="1" hangingPunct="1">
              <a:spcBef>
                <a:spcPct val="0"/>
              </a:spcBef>
              <a:buFontTx/>
              <a:buNone/>
            </a:pPr>
            <a:endParaRPr lang="it-IT" altLang="it-IT" sz="2800">
              <a:latin typeface="Arial" panose="020B0604020202020204" pitchFamily="34" charset="0"/>
            </a:endParaRPr>
          </a:p>
          <a:p>
            <a:pPr algn="just" eaLnBrk="1" hangingPunct="1">
              <a:spcBef>
                <a:spcPct val="0"/>
              </a:spcBef>
              <a:buFontTx/>
              <a:buNone/>
            </a:pPr>
            <a:r>
              <a:rPr lang="it-IT" altLang="it-IT" sz="2800">
                <a:latin typeface="Arial" panose="020B0604020202020204" pitchFamily="34" charset="0"/>
              </a:rPr>
              <a:t>L’esonero non riguarda i premi dovuti all’INAIL</a:t>
            </a:r>
          </a:p>
        </p:txBody>
      </p:sp>
      <p:sp>
        <p:nvSpPr>
          <p:cNvPr id="49158" name="AutoShape 6"/>
          <p:cNvSpPr>
            <a:spLocks noChangeArrowheads="1"/>
          </p:cNvSpPr>
          <p:nvPr/>
        </p:nvSpPr>
        <p:spPr bwMode="auto">
          <a:xfrm>
            <a:off x="468313" y="404813"/>
            <a:ext cx="828040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eaLnBrk="1" hangingPunct="1">
              <a:defRPr/>
            </a:pPr>
            <a:r>
              <a:rPr lang="it-IT" sz="2800" b="1" dirty="0">
                <a:solidFill>
                  <a:srgbClr val="0066FF"/>
                </a:solidFill>
              </a:rPr>
              <a:t>Incentivo alle assunzioni a tempo indeterminato</a:t>
            </a:r>
          </a:p>
          <a:p>
            <a:pPr algn="ctr" eaLnBrk="1" hangingPunct="1">
              <a:defRPr/>
            </a:pPr>
            <a:r>
              <a:rPr lang="it-IT" sz="2400" b="1" dirty="0">
                <a:solidFill>
                  <a:srgbClr val="0066FF"/>
                </a:solidFill>
              </a:rPr>
              <a:t>Art. 1 commi da 118 a 122</a:t>
            </a:r>
          </a:p>
        </p:txBody>
      </p:sp>
      <p:sp>
        <p:nvSpPr>
          <p:cNvPr id="45060"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81D5E25-2B2A-4579-AFFC-367A41FE63C8}" type="slidenum">
              <a:rPr lang="it-IT" altLang="it-IT" sz="1200" smtClean="0">
                <a:solidFill>
                  <a:srgbClr val="898989"/>
                </a:solidFill>
              </a:rPr>
              <a:pPr>
                <a:spcBef>
                  <a:spcPct val="0"/>
                </a:spcBef>
                <a:buFontTx/>
                <a:buNone/>
              </a:pPr>
              <a:t>18</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asellaDiTesto 5"/>
          <p:cNvSpPr txBox="1">
            <a:spLocks noChangeArrowheads="1"/>
          </p:cNvSpPr>
          <p:nvPr/>
        </p:nvSpPr>
        <p:spPr bwMode="auto">
          <a:xfrm>
            <a:off x="468313" y="1484313"/>
            <a:ext cx="7920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endParaRPr lang="it-IT" altLang="it-IT" sz="2800">
              <a:latin typeface="Arial" panose="020B0604020202020204" pitchFamily="34" charset="0"/>
            </a:endParaRPr>
          </a:p>
        </p:txBody>
      </p:sp>
      <p:sp>
        <p:nvSpPr>
          <p:cNvPr id="49158" name="AutoShape 6"/>
          <p:cNvSpPr>
            <a:spLocks noChangeArrowheads="1"/>
          </p:cNvSpPr>
          <p:nvPr/>
        </p:nvSpPr>
        <p:spPr bwMode="auto">
          <a:xfrm>
            <a:off x="468313" y="404813"/>
            <a:ext cx="828040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eaLnBrk="1" hangingPunct="1">
              <a:defRPr/>
            </a:pPr>
            <a:r>
              <a:rPr lang="it-IT" sz="2800" b="1" dirty="0">
                <a:solidFill>
                  <a:srgbClr val="0066FF"/>
                </a:solidFill>
              </a:rPr>
              <a:t>Incentivo alle assunzioni a tempo indeterminato</a:t>
            </a:r>
          </a:p>
          <a:p>
            <a:pPr algn="ctr" eaLnBrk="1" hangingPunct="1">
              <a:defRPr/>
            </a:pPr>
            <a:r>
              <a:rPr lang="it-IT" sz="2400" b="1" dirty="0">
                <a:solidFill>
                  <a:srgbClr val="0066FF"/>
                </a:solidFill>
              </a:rPr>
              <a:t>Art. 1 commi da 118 a 122</a:t>
            </a:r>
          </a:p>
        </p:txBody>
      </p:sp>
      <p:sp>
        <p:nvSpPr>
          <p:cNvPr id="47108"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1F27CF4-F4C8-4121-8DD7-86DABA5651FF}" type="slidenum">
              <a:rPr lang="it-IT" altLang="it-IT" sz="1200" smtClean="0">
                <a:solidFill>
                  <a:srgbClr val="898989"/>
                </a:solidFill>
              </a:rPr>
              <a:pPr>
                <a:spcBef>
                  <a:spcPct val="0"/>
                </a:spcBef>
                <a:buFontTx/>
                <a:buNone/>
              </a:pPr>
              <a:t>19</a:t>
            </a:fld>
            <a:endParaRPr lang="it-IT" altLang="it-IT" sz="1200" smtClean="0">
              <a:solidFill>
                <a:srgbClr val="898989"/>
              </a:solidFill>
            </a:endParaRPr>
          </a:p>
        </p:txBody>
      </p:sp>
      <p:sp>
        <p:nvSpPr>
          <p:cNvPr id="47109" name="Rettangolo 4"/>
          <p:cNvSpPr>
            <a:spLocks noChangeArrowheads="1"/>
          </p:cNvSpPr>
          <p:nvPr/>
        </p:nvSpPr>
        <p:spPr bwMode="auto">
          <a:xfrm>
            <a:off x="755650" y="1720850"/>
            <a:ext cx="7561263"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Font typeface="Wingdings" panose="05000000000000000000" pitchFamily="2" charset="2"/>
              <a:buNone/>
            </a:pPr>
            <a:endParaRPr lang="it-IT" altLang="it-IT" sz="1800">
              <a:latin typeface="Arial" panose="020B0604020202020204" pitchFamily="34" charset="0"/>
            </a:endParaRPr>
          </a:p>
          <a:p>
            <a:pPr algn="ctr" eaLnBrk="1" hangingPunct="1">
              <a:buFont typeface="Wingdings" panose="05000000000000000000" pitchFamily="2" charset="2"/>
              <a:buNone/>
            </a:pPr>
            <a:r>
              <a:rPr lang="it-IT" altLang="it-IT">
                <a:latin typeface="Arial" panose="020B0604020202020204" pitchFamily="34" charset="0"/>
              </a:rPr>
              <a:t>Ambito di applicazione</a:t>
            </a:r>
          </a:p>
          <a:p>
            <a:pPr algn="just" eaLnBrk="1" hangingPunct="1">
              <a:buFont typeface="Wingdings" panose="05000000000000000000" pitchFamily="2" charset="2"/>
              <a:buNone/>
            </a:pPr>
            <a:endParaRPr lang="it-IT" altLang="it-IT" sz="1800">
              <a:latin typeface="Arial" panose="020B0604020202020204" pitchFamily="34" charset="0"/>
            </a:endParaRPr>
          </a:p>
          <a:p>
            <a:pPr algn="just" eaLnBrk="1" hangingPunct="1">
              <a:buFont typeface="Wingdings" panose="05000000000000000000" pitchFamily="2" charset="2"/>
              <a:buNone/>
            </a:pPr>
            <a:r>
              <a:rPr lang="it-IT" altLang="it-IT" sz="1800">
                <a:latin typeface="Arial" panose="020B0604020202020204" pitchFamily="34" charset="0"/>
              </a:rPr>
              <a:t>Nuove assunzioni effettuate da datori di lavoro privati con</a:t>
            </a:r>
          </a:p>
          <a:p>
            <a:pPr algn="just" eaLnBrk="1" hangingPunct="1">
              <a:buFont typeface="Wingdings" panose="05000000000000000000" pitchFamily="2" charset="2"/>
              <a:buNone/>
            </a:pPr>
            <a:endParaRPr lang="it-IT" altLang="it-IT" sz="1000">
              <a:latin typeface="Arial" panose="020B0604020202020204" pitchFamily="34" charset="0"/>
            </a:endParaRPr>
          </a:p>
          <a:p>
            <a:pPr eaLnBrk="1" hangingPunct="1">
              <a:buFont typeface="Wingdings" panose="05000000000000000000" pitchFamily="2" charset="2"/>
              <a:buNone/>
            </a:pPr>
            <a:r>
              <a:rPr lang="it-IT" altLang="it-IT" sz="1800" b="1">
                <a:latin typeface="Arial" panose="020B0604020202020204" pitchFamily="34" charset="0"/>
              </a:rPr>
              <a:t>contratto a tempo indeterminato</a:t>
            </a:r>
          </a:p>
          <a:p>
            <a:pPr eaLnBrk="1" hangingPunct="1">
              <a:buFont typeface="Wingdings" panose="05000000000000000000" pitchFamily="2" charset="2"/>
              <a:buNone/>
            </a:pPr>
            <a:endParaRPr lang="it-IT" altLang="it-IT" sz="1000" b="1">
              <a:latin typeface="Arial" panose="020B0604020202020204" pitchFamily="34" charset="0"/>
            </a:endParaRPr>
          </a:p>
          <a:p>
            <a:pPr algn="just" eaLnBrk="1" hangingPunct="1">
              <a:buFont typeface="Wingdings" panose="05000000000000000000" pitchFamily="2" charset="2"/>
              <a:buNone/>
            </a:pPr>
            <a:r>
              <a:rPr lang="it-IT" altLang="it-IT" sz="1800" i="1">
                <a:latin typeface="Arial" panose="020B0604020202020204" pitchFamily="34" charset="0"/>
              </a:rPr>
              <a:t>“decorrenti dal 1° gennaio 2015 con riferimento a contratti stipulati non oltre al 31 dicembre 2015”</a:t>
            </a:r>
          </a:p>
          <a:p>
            <a:pPr algn="just" eaLnBrk="1" hangingPunct="1">
              <a:buFont typeface="Wingdings" panose="05000000000000000000" pitchFamily="2" charset="2"/>
              <a:buNone/>
            </a:pPr>
            <a:endParaRPr lang="it-IT" altLang="it-IT" sz="1000" i="1">
              <a:latin typeface="Arial" panose="020B0604020202020204" pitchFamily="34" charset="0"/>
            </a:endParaRPr>
          </a:p>
          <a:p>
            <a:pPr algn="just" eaLnBrk="1" hangingPunct="1">
              <a:buFont typeface="Wingdings" panose="05000000000000000000" pitchFamily="2" charset="2"/>
              <a:buNone/>
            </a:pPr>
            <a:r>
              <a:rPr lang="it-IT" altLang="it-IT" sz="1800">
                <a:latin typeface="Arial" panose="020B0604020202020204" pitchFamily="34" charset="0"/>
              </a:rPr>
              <a:t>Sono esclusi:</a:t>
            </a:r>
          </a:p>
          <a:p>
            <a:pPr algn="just" eaLnBrk="1" hangingPunct="1">
              <a:buFont typeface="Wingdings" panose="05000000000000000000" pitchFamily="2" charset="2"/>
              <a:buChar char="ü"/>
            </a:pPr>
            <a:r>
              <a:rPr lang="it-IT" altLang="it-IT" sz="1800">
                <a:latin typeface="Arial" panose="020B0604020202020204" pitchFamily="34" charset="0"/>
              </a:rPr>
              <a:t> i contratti di apprendistato</a:t>
            </a:r>
          </a:p>
          <a:p>
            <a:pPr algn="just" eaLnBrk="1" hangingPunct="1">
              <a:buFont typeface="Wingdings" panose="05000000000000000000" pitchFamily="2" charset="2"/>
              <a:buChar char="ü"/>
            </a:pPr>
            <a:r>
              <a:rPr lang="it-IT" altLang="it-IT" sz="1800">
                <a:latin typeface="Arial" panose="020B0604020202020204" pitchFamily="34" charset="0"/>
              </a:rPr>
              <a:t> i contratti di lavoro domestico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r>
              <a:rPr lang="it-IT" altLang="it-IT" b="1" smtClean="0">
                <a:solidFill>
                  <a:srgbClr val="0066FF"/>
                </a:solidFill>
              </a:rPr>
              <a:t>Buoni pasto</a:t>
            </a:r>
            <a:r>
              <a:rPr lang="it-IT" altLang="it-IT" smtClean="0"/>
              <a:t/>
            </a:r>
            <a:br>
              <a:rPr lang="it-IT" altLang="it-IT" smtClean="0"/>
            </a:br>
            <a:r>
              <a:rPr lang="it-IT" altLang="it-IT" sz="3600" smtClean="0">
                <a:solidFill>
                  <a:srgbClr val="0066FF"/>
                </a:solidFill>
              </a:rPr>
              <a:t>Art. 1 comma 16</a:t>
            </a:r>
          </a:p>
        </p:txBody>
      </p:sp>
      <p:sp>
        <p:nvSpPr>
          <p:cNvPr id="18435" name="Segnaposto contenuto 2"/>
          <p:cNvSpPr>
            <a:spLocks noGrp="1"/>
          </p:cNvSpPr>
          <p:nvPr>
            <p:ph idx="1"/>
          </p:nvPr>
        </p:nvSpPr>
        <p:spPr/>
        <p:txBody>
          <a:bodyPr/>
          <a:lstStyle/>
          <a:p>
            <a:pPr>
              <a:buFont typeface="Arial" panose="020B0604020202020204" pitchFamily="34" charset="0"/>
              <a:buNone/>
            </a:pPr>
            <a:r>
              <a:rPr lang="it-IT" altLang="it-IT" smtClean="0"/>
              <a:t>	Dal 1 luglio 2015:</a:t>
            </a:r>
          </a:p>
          <a:p>
            <a:pPr>
              <a:buFont typeface="Arial" panose="020B0604020202020204" pitchFamily="34" charset="0"/>
              <a:buNone/>
            </a:pPr>
            <a:endParaRPr lang="it-IT" altLang="it-IT" smtClean="0"/>
          </a:p>
          <a:p>
            <a:r>
              <a:rPr lang="it-IT" altLang="it-IT" smtClean="0"/>
              <a:t>Elettronici: esenti fino ad € 7</a:t>
            </a:r>
          </a:p>
          <a:p>
            <a:r>
              <a:rPr lang="it-IT" altLang="it-IT" smtClean="0"/>
              <a:t>Cartacei: esenti fino ad € 5,29</a:t>
            </a:r>
          </a:p>
          <a:p>
            <a:endParaRPr lang="it-IT" altLang="it-IT" smtClean="0"/>
          </a:p>
          <a:p>
            <a:r>
              <a:rPr lang="it-IT" altLang="it-IT" smtClean="0"/>
              <a:t>Prestazioni di mensa e indennità sostitutiva invariate</a:t>
            </a:r>
          </a:p>
          <a:p>
            <a:endParaRPr lang="it-IT" altLang="it-IT" smtClean="0"/>
          </a:p>
          <a:p>
            <a:endParaRPr lang="it-IT" altLang="it-IT" smtClean="0"/>
          </a:p>
        </p:txBody>
      </p:sp>
      <p:sp>
        <p:nvSpPr>
          <p:cNvPr id="18436" name="Segnaposto numero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7DF2B08-E39F-436F-AA43-61C1D29ADC2D}"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asellaDiTesto 5"/>
          <p:cNvSpPr txBox="1">
            <a:spLocks noChangeArrowheads="1"/>
          </p:cNvSpPr>
          <p:nvPr/>
        </p:nvSpPr>
        <p:spPr bwMode="auto">
          <a:xfrm>
            <a:off x="468313" y="1484313"/>
            <a:ext cx="7920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endParaRPr lang="it-IT" altLang="it-IT" sz="2800">
              <a:latin typeface="Arial" panose="020B0604020202020204" pitchFamily="34" charset="0"/>
            </a:endParaRPr>
          </a:p>
        </p:txBody>
      </p:sp>
      <p:sp>
        <p:nvSpPr>
          <p:cNvPr id="49158" name="AutoShape 6"/>
          <p:cNvSpPr>
            <a:spLocks noChangeArrowheads="1"/>
          </p:cNvSpPr>
          <p:nvPr/>
        </p:nvSpPr>
        <p:spPr bwMode="auto">
          <a:xfrm>
            <a:off x="468313" y="404813"/>
            <a:ext cx="828040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eaLnBrk="1" hangingPunct="1">
              <a:defRPr/>
            </a:pPr>
            <a:r>
              <a:rPr lang="it-IT" sz="2800" b="1" dirty="0">
                <a:solidFill>
                  <a:srgbClr val="0066FF"/>
                </a:solidFill>
              </a:rPr>
              <a:t>Incentivo alle assunzioni a tempo indeterminato</a:t>
            </a:r>
          </a:p>
          <a:p>
            <a:pPr algn="ctr" eaLnBrk="1" hangingPunct="1">
              <a:defRPr/>
            </a:pPr>
            <a:r>
              <a:rPr lang="it-IT" sz="2400" b="1" dirty="0">
                <a:solidFill>
                  <a:srgbClr val="0066FF"/>
                </a:solidFill>
              </a:rPr>
              <a:t>Art. 1 commi da 118 a 122</a:t>
            </a:r>
          </a:p>
        </p:txBody>
      </p:sp>
      <p:sp>
        <p:nvSpPr>
          <p:cNvPr id="49156"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A9E059-B023-4CC1-9A68-A7333349AF11}" type="slidenum">
              <a:rPr lang="it-IT" altLang="it-IT" sz="1200" smtClean="0">
                <a:solidFill>
                  <a:srgbClr val="898989"/>
                </a:solidFill>
              </a:rPr>
              <a:pPr>
                <a:spcBef>
                  <a:spcPct val="0"/>
                </a:spcBef>
                <a:buFontTx/>
                <a:buNone/>
              </a:pPr>
              <a:t>20</a:t>
            </a:fld>
            <a:endParaRPr lang="it-IT" altLang="it-IT" sz="1200" smtClean="0">
              <a:solidFill>
                <a:srgbClr val="898989"/>
              </a:solidFill>
            </a:endParaRPr>
          </a:p>
        </p:txBody>
      </p:sp>
      <p:sp>
        <p:nvSpPr>
          <p:cNvPr id="5" name="Rettangolo 4"/>
          <p:cNvSpPr/>
          <p:nvPr/>
        </p:nvSpPr>
        <p:spPr>
          <a:xfrm>
            <a:off x="755650" y="1720850"/>
            <a:ext cx="7561263" cy="4911725"/>
          </a:xfrm>
          <a:prstGeom prst="rect">
            <a:avLst/>
          </a:prstGeom>
        </p:spPr>
        <p:txBody>
          <a:bodyPr>
            <a:spAutoFit/>
          </a:bodyPr>
          <a:lstStyle/>
          <a:p>
            <a:pPr algn="just" eaLnBrk="1" hangingPunct="1">
              <a:spcBef>
                <a:spcPct val="20000"/>
              </a:spcBef>
              <a:buFont typeface="Wingdings" pitchFamily="2" charset="2"/>
              <a:buNone/>
              <a:defRPr/>
            </a:pPr>
            <a:endParaRPr lang="it-IT" dirty="0"/>
          </a:p>
          <a:p>
            <a:pPr algn="ctr" eaLnBrk="1" hangingPunct="1">
              <a:spcBef>
                <a:spcPct val="20000"/>
              </a:spcBef>
              <a:buFont typeface="Wingdings" pitchFamily="2" charset="2"/>
              <a:buNone/>
              <a:defRPr/>
            </a:pPr>
            <a:r>
              <a:rPr lang="it-IT" sz="3200" b="1" dirty="0"/>
              <a:t>Esclusioni</a:t>
            </a:r>
            <a:r>
              <a:rPr lang="it-IT" sz="3200" dirty="0"/>
              <a:t> </a:t>
            </a:r>
          </a:p>
          <a:p>
            <a:pPr algn="just" eaLnBrk="1" hangingPunct="1">
              <a:spcBef>
                <a:spcPct val="20000"/>
              </a:spcBef>
              <a:buFont typeface="Wingdings" pitchFamily="2" charset="2"/>
              <a:buNone/>
              <a:defRPr/>
            </a:pPr>
            <a:endParaRPr lang="it-IT" dirty="0"/>
          </a:p>
          <a:p>
            <a:pPr marL="179388" indent="-179388" algn="just" eaLnBrk="1" hangingPunct="1">
              <a:spcBef>
                <a:spcPct val="20000"/>
              </a:spcBef>
              <a:buFont typeface="Wingdings" pitchFamily="2" charset="2"/>
              <a:buChar char="Ø"/>
              <a:defRPr/>
            </a:pPr>
            <a:r>
              <a:rPr lang="it-IT" dirty="0"/>
              <a:t>assunzioni di lavoratori che </a:t>
            </a:r>
            <a:r>
              <a:rPr lang="it-IT" b="1" dirty="0"/>
              <a:t>nei sei mesi precedenti</a:t>
            </a:r>
            <a:r>
              <a:rPr lang="it-IT" dirty="0"/>
              <a:t> siano stati </a:t>
            </a:r>
            <a:r>
              <a:rPr lang="it-IT" b="1" dirty="0"/>
              <a:t>occupati a tempo indeterminato</a:t>
            </a:r>
            <a:r>
              <a:rPr lang="it-IT" dirty="0"/>
              <a:t> presso </a:t>
            </a:r>
            <a:r>
              <a:rPr lang="it-IT" b="1" dirty="0"/>
              <a:t>qualsiasi datore di lavoro</a:t>
            </a:r>
          </a:p>
          <a:p>
            <a:pPr algn="just" eaLnBrk="1" hangingPunct="1">
              <a:spcBef>
                <a:spcPct val="20000"/>
              </a:spcBef>
              <a:buFont typeface="Wingdings" pitchFamily="2" charset="2"/>
              <a:buNone/>
              <a:defRPr/>
            </a:pPr>
            <a:endParaRPr lang="it-IT" sz="500" dirty="0"/>
          </a:p>
          <a:p>
            <a:pPr marL="179388" indent="-179388" algn="just" eaLnBrk="1" hangingPunct="1">
              <a:spcBef>
                <a:spcPct val="20000"/>
              </a:spcBef>
              <a:buFont typeface="Wingdings" pitchFamily="2" charset="2"/>
              <a:buChar char="Ø"/>
              <a:defRPr/>
            </a:pPr>
            <a:r>
              <a:rPr lang="it-IT" dirty="0"/>
              <a:t>assunzioni di lavoratori per i quali </a:t>
            </a:r>
            <a:r>
              <a:rPr lang="it-IT" b="1" dirty="0"/>
              <a:t>il beneficio sia già stato </a:t>
            </a:r>
            <a:r>
              <a:rPr lang="it-IT" b="1" dirty="0" smtClean="0"/>
              <a:t>fruito</a:t>
            </a:r>
            <a:r>
              <a:rPr lang="it-IT" dirty="0" smtClean="0"/>
              <a:t>, ai sensi della Legge di Stabilità 2015, dallo stesso datore </a:t>
            </a:r>
            <a:r>
              <a:rPr lang="it-IT" dirty="0"/>
              <a:t>di lavoro</a:t>
            </a:r>
          </a:p>
          <a:p>
            <a:pPr algn="just" eaLnBrk="1" hangingPunct="1">
              <a:spcBef>
                <a:spcPct val="20000"/>
              </a:spcBef>
              <a:buFont typeface="Wingdings" pitchFamily="2" charset="2"/>
              <a:buNone/>
              <a:defRPr/>
            </a:pPr>
            <a:endParaRPr lang="it-IT" sz="500" dirty="0"/>
          </a:p>
          <a:p>
            <a:pPr marL="179388" indent="-179388" algn="just" eaLnBrk="1" hangingPunct="1">
              <a:spcBef>
                <a:spcPct val="20000"/>
              </a:spcBef>
              <a:buFont typeface="Wingdings" pitchFamily="2" charset="2"/>
              <a:buChar char="Ø"/>
              <a:defRPr/>
            </a:pPr>
            <a:r>
              <a:rPr lang="it-IT" dirty="0"/>
              <a:t>assunzioni di lavoratori con i quali il datore di lavoro </a:t>
            </a:r>
            <a:r>
              <a:rPr lang="it-IT" b="1" dirty="0"/>
              <a:t>abbia avuto un contratto a tempo indeterminato nei tre mesi precedenti l’1.1.2015</a:t>
            </a:r>
          </a:p>
          <a:p>
            <a:pPr marL="179388" indent="-179388" algn="just" eaLnBrk="1" hangingPunct="1">
              <a:spcBef>
                <a:spcPct val="20000"/>
              </a:spcBef>
              <a:buFont typeface="Wingdings" pitchFamily="2" charset="2"/>
              <a:buChar char="Ø"/>
              <a:defRPr/>
            </a:pPr>
            <a:endParaRPr lang="it-IT" b="1" dirty="0"/>
          </a:p>
          <a:p>
            <a:pPr marL="179388" indent="-179388" algn="just" eaLnBrk="1" hangingPunct="1">
              <a:spcBef>
                <a:spcPct val="20000"/>
              </a:spcBef>
              <a:defRPr/>
            </a:pPr>
            <a:r>
              <a:rPr lang="it-IT" dirty="0"/>
              <a:t>Si considerano anche le società controllate o collegate, o facenti capo, anche per interposta persona, allo stesso soggetto.</a:t>
            </a:r>
          </a:p>
          <a:p>
            <a:pPr algn="just" eaLnBrk="1" hangingPunct="1">
              <a:spcBef>
                <a:spcPct val="20000"/>
              </a:spcBef>
              <a:buFont typeface="Wingdings" pitchFamily="2" charset="2"/>
              <a:buChar char="q"/>
              <a:defRPr/>
            </a:pPr>
            <a:endParaRPr lang="it-IT" b="1" dirty="0"/>
          </a:p>
          <a:p>
            <a:pPr algn="just" eaLnBrk="1" hangingPunct="1">
              <a:spcBef>
                <a:spcPct val="20000"/>
              </a:spcBef>
              <a:buFont typeface="Wingdings" pitchFamily="2" charset="2"/>
              <a:buChar char="q"/>
              <a:defRPr/>
            </a:pP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asellaDiTesto 5"/>
          <p:cNvSpPr txBox="1">
            <a:spLocks noChangeArrowheads="1"/>
          </p:cNvSpPr>
          <p:nvPr/>
        </p:nvSpPr>
        <p:spPr bwMode="auto">
          <a:xfrm>
            <a:off x="468313" y="1484313"/>
            <a:ext cx="7920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endParaRPr lang="it-IT" altLang="it-IT" sz="2800">
              <a:latin typeface="Arial" panose="020B0604020202020204" pitchFamily="34" charset="0"/>
            </a:endParaRPr>
          </a:p>
        </p:txBody>
      </p:sp>
      <p:sp>
        <p:nvSpPr>
          <p:cNvPr id="49158" name="AutoShape 6"/>
          <p:cNvSpPr>
            <a:spLocks noChangeArrowheads="1"/>
          </p:cNvSpPr>
          <p:nvPr/>
        </p:nvSpPr>
        <p:spPr bwMode="auto">
          <a:xfrm>
            <a:off x="468313" y="404813"/>
            <a:ext cx="828040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eaLnBrk="1" hangingPunct="1">
              <a:defRPr/>
            </a:pPr>
            <a:r>
              <a:rPr lang="it-IT" sz="2800" b="1" dirty="0">
                <a:solidFill>
                  <a:srgbClr val="0066FF"/>
                </a:solidFill>
              </a:rPr>
              <a:t>Incentivo alle assunzioni a tempo indeterminato</a:t>
            </a:r>
          </a:p>
          <a:p>
            <a:pPr algn="ctr" eaLnBrk="1" hangingPunct="1">
              <a:defRPr/>
            </a:pPr>
            <a:r>
              <a:rPr lang="it-IT" sz="2400" b="1" dirty="0">
                <a:solidFill>
                  <a:srgbClr val="0066FF"/>
                </a:solidFill>
              </a:rPr>
              <a:t>Art. 1 commi da 118 a 122</a:t>
            </a:r>
          </a:p>
        </p:txBody>
      </p:sp>
      <p:sp>
        <p:nvSpPr>
          <p:cNvPr id="51204"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CCA0CB3-5B8F-4A57-8FB1-7B459D01A738}" type="slidenum">
              <a:rPr lang="it-IT" altLang="it-IT" sz="1200" smtClean="0">
                <a:solidFill>
                  <a:srgbClr val="898989"/>
                </a:solidFill>
              </a:rPr>
              <a:pPr>
                <a:spcBef>
                  <a:spcPct val="0"/>
                </a:spcBef>
                <a:buFontTx/>
                <a:buNone/>
              </a:pPr>
              <a:t>21</a:t>
            </a:fld>
            <a:endParaRPr lang="it-IT" altLang="it-IT" sz="1200" smtClean="0">
              <a:solidFill>
                <a:srgbClr val="898989"/>
              </a:solidFill>
            </a:endParaRPr>
          </a:p>
        </p:txBody>
      </p:sp>
      <p:sp>
        <p:nvSpPr>
          <p:cNvPr id="5" name="Rettangolo 4"/>
          <p:cNvSpPr/>
          <p:nvPr/>
        </p:nvSpPr>
        <p:spPr>
          <a:xfrm>
            <a:off x="755650" y="1720850"/>
            <a:ext cx="7561263" cy="3563938"/>
          </a:xfrm>
          <a:prstGeom prst="rect">
            <a:avLst/>
          </a:prstGeom>
        </p:spPr>
        <p:txBody>
          <a:bodyPr>
            <a:spAutoFit/>
          </a:bodyPr>
          <a:lstStyle/>
          <a:p>
            <a:pPr algn="just" eaLnBrk="1" hangingPunct="1">
              <a:spcBef>
                <a:spcPct val="20000"/>
              </a:spcBef>
              <a:buFont typeface="Wingdings" pitchFamily="2" charset="2"/>
              <a:buNone/>
              <a:defRPr/>
            </a:pPr>
            <a:endParaRPr lang="it-IT" dirty="0"/>
          </a:p>
          <a:p>
            <a:pPr algn="ctr" eaLnBrk="1" hangingPunct="1">
              <a:spcBef>
                <a:spcPct val="20000"/>
              </a:spcBef>
              <a:buFont typeface="Wingdings" pitchFamily="2" charset="2"/>
              <a:buNone/>
              <a:defRPr/>
            </a:pPr>
            <a:r>
              <a:rPr lang="it-IT" sz="3200" b="1" dirty="0"/>
              <a:t>Esclusion</a:t>
            </a:r>
            <a:r>
              <a:rPr lang="it-IT" sz="3200" dirty="0"/>
              <a:t>i </a:t>
            </a:r>
          </a:p>
          <a:p>
            <a:pPr algn="just" eaLnBrk="1" hangingPunct="1">
              <a:spcBef>
                <a:spcPct val="20000"/>
              </a:spcBef>
              <a:buFont typeface="Wingdings" pitchFamily="2" charset="2"/>
              <a:buNone/>
              <a:defRPr/>
            </a:pPr>
            <a:endParaRPr lang="it-IT" dirty="0"/>
          </a:p>
          <a:p>
            <a:pPr algn="ctr" eaLnBrk="1" hangingPunct="1">
              <a:spcBef>
                <a:spcPct val="20000"/>
              </a:spcBef>
              <a:buFont typeface="Wingdings" pitchFamily="2" charset="2"/>
              <a:buNone/>
              <a:defRPr/>
            </a:pPr>
            <a:r>
              <a:rPr lang="it-IT" dirty="0">
                <a:cs typeface="Tahoma" pitchFamily="34" charset="0"/>
              </a:rPr>
              <a:t>L’esonero  non è cumulabile con</a:t>
            </a:r>
          </a:p>
          <a:p>
            <a:pPr eaLnBrk="1" hangingPunct="1">
              <a:spcBef>
                <a:spcPct val="20000"/>
              </a:spcBef>
              <a:buFont typeface="Wingdings" pitchFamily="2" charset="2"/>
              <a:buNone/>
              <a:defRPr/>
            </a:pPr>
            <a:endParaRPr lang="it-IT" dirty="0">
              <a:cs typeface="Tahoma" pitchFamily="34" charset="0"/>
            </a:endParaRPr>
          </a:p>
          <a:p>
            <a:pPr eaLnBrk="1" hangingPunct="1">
              <a:spcBef>
                <a:spcPct val="20000"/>
              </a:spcBef>
              <a:buFont typeface="Wingdings" pitchFamily="2" charset="2"/>
              <a:buNone/>
              <a:defRPr/>
            </a:pPr>
            <a:r>
              <a:rPr lang="it-IT" b="1" dirty="0">
                <a:cs typeface="Tahoma" pitchFamily="34" charset="0"/>
              </a:rPr>
              <a:t>altri esoneri o riduzioni delle aliquote di finanziamento </a:t>
            </a:r>
            <a:r>
              <a:rPr lang="it-IT" dirty="0">
                <a:cs typeface="Tahoma" pitchFamily="34" charset="0"/>
              </a:rPr>
              <a:t>previsti dalla normativa vigente </a:t>
            </a:r>
          </a:p>
          <a:p>
            <a:pPr marL="179388" indent="-179388" algn="just" eaLnBrk="1" hangingPunct="1">
              <a:spcBef>
                <a:spcPct val="20000"/>
              </a:spcBef>
              <a:defRPr/>
            </a:pPr>
            <a:endParaRPr lang="it-IT" dirty="0"/>
          </a:p>
          <a:p>
            <a:pPr algn="just" eaLnBrk="1" hangingPunct="1">
              <a:spcBef>
                <a:spcPct val="20000"/>
              </a:spcBef>
              <a:buFont typeface="Wingdings" pitchFamily="2" charset="2"/>
              <a:buChar char="q"/>
              <a:defRPr/>
            </a:pPr>
            <a:endParaRPr lang="it-IT" b="1" dirty="0"/>
          </a:p>
          <a:p>
            <a:pPr algn="just" eaLnBrk="1" hangingPunct="1">
              <a:spcBef>
                <a:spcPct val="20000"/>
              </a:spcBef>
              <a:buFont typeface="Wingdings" pitchFamily="2" charset="2"/>
              <a:buChar char="q"/>
              <a:defRPr/>
            </a:pP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asellaDiTesto 5"/>
          <p:cNvSpPr txBox="1">
            <a:spLocks noChangeArrowheads="1"/>
          </p:cNvSpPr>
          <p:nvPr/>
        </p:nvSpPr>
        <p:spPr bwMode="auto">
          <a:xfrm>
            <a:off x="468313" y="1484313"/>
            <a:ext cx="79200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it-IT" altLang="it-IT">
                <a:latin typeface="Arial" panose="020B0604020202020204" pitchFamily="34" charset="0"/>
              </a:rPr>
              <a:t>Con effetto dalle assunzioni effettuate dal </a:t>
            </a:r>
            <a:r>
              <a:rPr lang="it-IT" altLang="it-IT" b="1">
                <a:latin typeface="Arial" panose="020B0604020202020204" pitchFamily="34" charset="0"/>
              </a:rPr>
              <a:t>1° gennaio 2015 </a:t>
            </a:r>
            <a:r>
              <a:rPr lang="it-IT" altLang="it-IT">
                <a:latin typeface="Arial" panose="020B0604020202020204" pitchFamily="34" charset="0"/>
              </a:rPr>
              <a:t>è soppresso il beneficio previsto dall’art. 8, c. 9, L. 407/1990, finalizzato alla ricollocazione a tempo indeterminato di lavoratori disoccupati o cassintegrati da almeno 24 mesi.</a:t>
            </a:r>
          </a:p>
          <a:p>
            <a:pPr algn="just" eaLnBrk="1" hangingPunct="1">
              <a:spcBef>
                <a:spcPct val="0"/>
              </a:spcBef>
              <a:buFontTx/>
              <a:buNone/>
            </a:pPr>
            <a:r>
              <a:rPr lang="it-IT" altLang="it-IT">
                <a:latin typeface="Arial" panose="020B0604020202020204" pitchFamily="34" charset="0"/>
              </a:rPr>
              <a:t>Restano, invece, agevolate le assunzioni effettuate entro il 31 dicembre 2014, fino a scadenza del beneficio.</a:t>
            </a:r>
          </a:p>
        </p:txBody>
      </p:sp>
      <p:sp>
        <p:nvSpPr>
          <p:cNvPr id="49158" name="AutoShape 6"/>
          <p:cNvSpPr>
            <a:spLocks noChangeArrowheads="1"/>
          </p:cNvSpPr>
          <p:nvPr/>
        </p:nvSpPr>
        <p:spPr bwMode="auto">
          <a:xfrm>
            <a:off x="539750" y="404813"/>
            <a:ext cx="7993063"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Abrogazione benefici contributivi</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Comma 121</a:t>
            </a:r>
          </a:p>
        </p:txBody>
      </p:sp>
      <p:sp>
        <p:nvSpPr>
          <p:cNvPr id="53252"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1EA6AA4-4610-4F35-90CE-02EBAC14F71D}" type="slidenum">
              <a:rPr lang="it-IT" altLang="it-IT" sz="1200" smtClean="0">
                <a:solidFill>
                  <a:srgbClr val="898989"/>
                </a:solidFill>
              </a:rPr>
              <a:pPr>
                <a:spcBef>
                  <a:spcPct val="0"/>
                </a:spcBef>
                <a:buFontTx/>
                <a:buNone/>
              </a:pPr>
              <a:t>22</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asellaDiTesto 5"/>
          <p:cNvSpPr txBox="1">
            <a:spLocks noChangeArrowheads="1"/>
          </p:cNvSpPr>
          <p:nvPr/>
        </p:nvSpPr>
        <p:spPr bwMode="auto">
          <a:xfrm>
            <a:off x="468313" y="1484313"/>
            <a:ext cx="792003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it-IT" altLang="it-IT">
                <a:latin typeface="Arial" panose="020B0604020202020204" pitchFamily="34" charset="0"/>
              </a:rPr>
              <a:t>a decorrere dal 1° gennaio 2016 (anziché, come previsto inizialmente, dal 1° gennaio 2015) non sono più a carico dell’INPS le prestazioni economiche accessorie relative alle cure termali</a:t>
            </a:r>
          </a:p>
        </p:txBody>
      </p:sp>
      <p:sp>
        <p:nvSpPr>
          <p:cNvPr id="49158" name="AutoShape 6"/>
          <p:cNvSpPr>
            <a:spLocks noChangeArrowheads="1"/>
          </p:cNvSpPr>
          <p:nvPr/>
        </p:nvSpPr>
        <p:spPr bwMode="auto">
          <a:xfrm>
            <a:off x="539750" y="404813"/>
            <a:ext cx="7993063"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Cure termali</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Comma 301</a:t>
            </a:r>
          </a:p>
        </p:txBody>
      </p:sp>
      <p:sp>
        <p:nvSpPr>
          <p:cNvPr id="55300"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A08801-2FDB-4391-949B-5462FA669E86}" type="slidenum">
              <a:rPr lang="it-IT" altLang="it-IT" sz="1200" smtClean="0">
                <a:solidFill>
                  <a:srgbClr val="898989"/>
                </a:solidFill>
              </a:rPr>
              <a:pPr>
                <a:spcBef>
                  <a:spcPct val="0"/>
                </a:spcBef>
                <a:buFontTx/>
                <a:buNone/>
              </a:pPr>
              <a:t>23</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asellaDiTesto 5"/>
          <p:cNvSpPr txBox="1">
            <a:spLocks noChangeArrowheads="1"/>
          </p:cNvSpPr>
          <p:nvPr/>
        </p:nvSpPr>
        <p:spPr bwMode="auto">
          <a:xfrm>
            <a:off x="468313" y="1484313"/>
            <a:ext cx="7920037"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it-IT" altLang="it-IT" sz="2800">
                <a:latin typeface="Arial" panose="020B0604020202020204" pitchFamily="34" charset="0"/>
              </a:rPr>
              <a:t>a decorrere dal 1° gennaio 2015 il medico necroscopo trasmette all’INPS, entro 48 ore dall’evento il certificato di accertamento del decesso per via telematica, secondo le specifiche tecniche e le modalità procedurali già utilizzate per l’invio della certificazione di malattia</a:t>
            </a:r>
          </a:p>
        </p:txBody>
      </p:sp>
      <p:sp>
        <p:nvSpPr>
          <p:cNvPr id="49158" name="AutoShape 6"/>
          <p:cNvSpPr>
            <a:spLocks noChangeArrowheads="1"/>
          </p:cNvSpPr>
          <p:nvPr/>
        </p:nvSpPr>
        <p:spPr bwMode="auto">
          <a:xfrm>
            <a:off x="539750" y="404813"/>
            <a:ext cx="7993063"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Cure termali</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Comma 303</a:t>
            </a:r>
          </a:p>
        </p:txBody>
      </p:sp>
      <p:sp>
        <p:nvSpPr>
          <p:cNvPr id="57348"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84DDF5C-F7AB-4CED-8028-264389688284}" type="slidenum">
              <a:rPr lang="it-IT" altLang="it-IT" sz="1200" smtClean="0">
                <a:solidFill>
                  <a:srgbClr val="898989"/>
                </a:solidFill>
              </a:rPr>
              <a:pPr>
                <a:spcBef>
                  <a:spcPct val="0"/>
                </a:spcBef>
                <a:buFontTx/>
                <a:buNone/>
              </a:pPr>
              <a:t>24</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asellaDiTesto 5"/>
          <p:cNvSpPr txBox="1">
            <a:spLocks noChangeArrowheads="1"/>
          </p:cNvSpPr>
          <p:nvPr/>
        </p:nvSpPr>
        <p:spPr bwMode="auto">
          <a:xfrm>
            <a:off x="468313" y="1484313"/>
            <a:ext cx="7920037"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it-IT" altLang="it-IT">
              <a:latin typeface="Arial" panose="020B0604020202020204" pitchFamily="34" charset="0"/>
            </a:endParaRPr>
          </a:p>
          <a:p>
            <a:pPr algn="just" eaLnBrk="1" hangingPunct="1">
              <a:spcBef>
                <a:spcPct val="0"/>
              </a:spcBef>
              <a:buFontTx/>
              <a:buNone/>
            </a:pPr>
            <a:r>
              <a:rPr lang="it-IT" altLang="it-IT">
                <a:latin typeface="Arial" panose="020B0604020202020204" pitchFamily="34" charset="0"/>
              </a:rPr>
              <a:t>La dotazione del fondo per il finanziamento degli sgravi contributivi per incentivare la contrattazione di secondo livello è ridotta di 208 milioni per l’anno 2015 e di 200 milioni di euro a decorrere dal 2016.</a:t>
            </a:r>
          </a:p>
          <a:p>
            <a:pPr algn="just" eaLnBrk="1" hangingPunct="1">
              <a:spcBef>
                <a:spcPct val="0"/>
              </a:spcBef>
              <a:buFontTx/>
              <a:buNone/>
            </a:pPr>
            <a:endParaRPr lang="it-IT" altLang="it-IT" b="1">
              <a:latin typeface="Arial" panose="020B0604020202020204" pitchFamily="34" charset="0"/>
            </a:endParaRPr>
          </a:p>
        </p:txBody>
      </p:sp>
      <p:sp>
        <p:nvSpPr>
          <p:cNvPr id="49158" name="AutoShape 6"/>
          <p:cNvSpPr>
            <a:spLocks noChangeArrowheads="1"/>
          </p:cNvSpPr>
          <p:nvPr/>
        </p:nvSpPr>
        <p:spPr bwMode="auto">
          <a:xfrm>
            <a:off x="539750" y="404813"/>
            <a:ext cx="7993063"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Riduzione fondo sgravi contributivi</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Comma 313</a:t>
            </a:r>
          </a:p>
        </p:txBody>
      </p:sp>
      <p:sp>
        <p:nvSpPr>
          <p:cNvPr id="59396"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FBD0130-AF48-4859-9A64-A861704998D1}" type="slidenum">
              <a:rPr lang="it-IT" altLang="it-IT" sz="1200" smtClean="0">
                <a:solidFill>
                  <a:srgbClr val="898989"/>
                </a:solidFill>
              </a:rPr>
              <a:pPr>
                <a:spcBef>
                  <a:spcPct val="0"/>
                </a:spcBef>
                <a:buFontTx/>
                <a:buNone/>
              </a:pPr>
              <a:t>25</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asellaDiTesto 5"/>
          <p:cNvSpPr txBox="1">
            <a:spLocks noChangeArrowheads="1"/>
          </p:cNvSpPr>
          <p:nvPr/>
        </p:nvSpPr>
        <p:spPr bwMode="auto">
          <a:xfrm>
            <a:off x="468313" y="1484313"/>
            <a:ext cx="7920037"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it-IT" altLang="it-IT" sz="2000">
                <a:latin typeface="Arial" panose="020B0604020202020204" pitchFamily="34" charset="0"/>
              </a:rPr>
              <a:t>Viene stabilito che </a:t>
            </a:r>
            <a:r>
              <a:rPr lang="it-IT" altLang="it-IT" sz="2000" b="1">
                <a:latin typeface="Arial" panose="020B0604020202020204" pitchFamily="34" charset="0"/>
              </a:rPr>
              <a:t>in ogni caso, l’importo complessivo del </a:t>
            </a:r>
            <a:r>
              <a:rPr lang="it-IT" altLang="it-IT" sz="2000">
                <a:latin typeface="Arial" panose="020B0604020202020204" pitchFamily="34" charset="0"/>
              </a:rPr>
              <a:t>trattamento pensionistico non può eccedere quello che sarebbe stato liquidato con l’applicazione delle regole di calcolo (retributivo) vigenti prima della data di entrata in vigore del d.l  201/2011,  computando, ai fini della determinazione della misura del trattamento, l’anzianità contributiva necessaria per il conseguimento del diritto alla prestazione, integrata da quella eventualmente maturata fra la data di conseguimento del diritto e la data di decorrenza del primo periodo utile per la corresponsione della prestazione stessa.</a:t>
            </a:r>
          </a:p>
          <a:p>
            <a:pPr algn="just" eaLnBrk="1" hangingPunct="1">
              <a:spcBef>
                <a:spcPct val="0"/>
              </a:spcBef>
              <a:buFontTx/>
              <a:buNone/>
            </a:pPr>
            <a:endParaRPr lang="it-IT" altLang="it-IT" sz="2000">
              <a:latin typeface="Arial" panose="020B0604020202020204" pitchFamily="34" charset="0"/>
            </a:endParaRPr>
          </a:p>
          <a:p>
            <a:pPr algn="just" eaLnBrk="1" hangingPunct="1">
              <a:spcBef>
                <a:spcPct val="0"/>
              </a:spcBef>
              <a:buFontTx/>
              <a:buNone/>
            </a:pPr>
            <a:r>
              <a:rPr lang="it-IT" altLang="it-IT" sz="2000">
                <a:latin typeface="Arial" panose="020B0604020202020204" pitchFamily="34" charset="0"/>
              </a:rPr>
              <a:t>Il limite si applica ai trattamenti pensionistici, ivi compresi quelli già liquidati alla data di entrata in vigore della presente legge, con effetto a decorrere dalla medesima data.</a:t>
            </a:r>
          </a:p>
          <a:p>
            <a:pPr algn="just" eaLnBrk="1" hangingPunct="1">
              <a:spcBef>
                <a:spcPct val="0"/>
              </a:spcBef>
              <a:buFontTx/>
              <a:buNone/>
            </a:pPr>
            <a:endParaRPr lang="it-IT" altLang="it-IT" sz="2000" b="1">
              <a:latin typeface="Arial" panose="020B0604020202020204" pitchFamily="34" charset="0"/>
            </a:endParaRPr>
          </a:p>
        </p:txBody>
      </p:sp>
      <p:sp>
        <p:nvSpPr>
          <p:cNvPr id="49158" name="AutoShape 6"/>
          <p:cNvSpPr>
            <a:spLocks noChangeArrowheads="1"/>
          </p:cNvSpPr>
          <p:nvPr/>
        </p:nvSpPr>
        <p:spPr bwMode="auto">
          <a:xfrm>
            <a:off x="539750" y="404813"/>
            <a:ext cx="7993063"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Trattamenti pensionistici</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Commi 707 e 708</a:t>
            </a:r>
          </a:p>
        </p:txBody>
      </p:sp>
      <p:sp>
        <p:nvSpPr>
          <p:cNvPr id="61444"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768D9C6-AD96-4322-A243-E5E3D8EFD17D}" type="slidenum">
              <a:rPr lang="it-IT" altLang="it-IT" sz="1200" smtClean="0">
                <a:solidFill>
                  <a:srgbClr val="898989"/>
                </a:solidFill>
              </a:rPr>
              <a:pPr>
                <a:spcBef>
                  <a:spcPct val="0"/>
                </a:spcBef>
                <a:buFontTx/>
                <a:buNone/>
              </a:pPr>
              <a:t>26</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asellaDiTesto 5"/>
          <p:cNvSpPr txBox="1">
            <a:spLocks noChangeArrowheads="1"/>
          </p:cNvSpPr>
          <p:nvPr/>
        </p:nvSpPr>
        <p:spPr bwMode="auto">
          <a:xfrm>
            <a:off x="468313" y="2276475"/>
            <a:ext cx="7920037"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it-IT" altLang="it-IT" sz="3600">
                <a:latin typeface="Arial" panose="020B0604020202020204" pitchFamily="34" charset="0"/>
              </a:rPr>
              <a:t>La legge salve alcune specifiche decorrenze è entrata in vigore il 1° gennaio 2015</a:t>
            </a:r>
          </a:p>
          <a:p>
            <a:pPr algn="just" eaLnBrk="1" hangingPunct="1">
              <a:spcBef>
                <a:spcPct val="0"/>
              </a:spcBef>
              <a:buFontTx/>
              <a:buNone/>
            </a:pPr>
            <a:endParaRPr lang="it-IT" altLang="it-IT" sz="2000" b="1">
              <a:latin typeface="Arial" panose="020B0604020202020204" pitchFamily="34" charset="0"/>
            </a:endParaRPr>
          </a:p>
        </p:txBody>
      </p:sp>
      <p:sp>
        <p:nvSpPr>
          <p:cNvPr id="49158" name="AutoShape 6"/>
          <p:cNvSpPr>
            <a:spLocks noChangeArrowheads="1"/>
          </p:cNvSpPr>
          <p:nvPr/>
        </p:nvSpPr>
        <p:spPr bwMode="auto">
          <a:xfrm>
            <a:off x="539750" y="404813"/>
            <a:ext cx="7993063"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Entrata in vigore</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Comma 735</a:t>
            </a:r>
          </a:p>
        </p:txBody>
      </p:sp>
      <p:sp>
        <p:nvSpPr>
          <p:cNvPr id="63492"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AC7F5E6-876A-4C05-BAE6-E2E7129F5820}" type="slidenum">
              <a:rPr lang="it-IT" altLang="it-IT" sz="1200" smtClean="0">
                <a:solidFill>
                  <a:srgbClr val="898989"/>
                </a:solidFill>
              </a:rPr>
              <a:pPr>
                <a:spcBef>
                  <a:spcPct val="0"/>
                </a:spcBef>
                <a:buFontTx/>
                <a:buNone/>
              </a:pPr>
              <a:t>27</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3888" y="2139950"/>
            <a:ext cx="7886700" cy="1323975"/>
          </a:xfrm>
        </p:spPr>
        <p:txBody>
          <a:bodyPr>
            <a:normAutofit/>
          </a:bodyPr>
          <a:lstStyle/>
          <a:p>
            <a:pPr algn="ctr">
              <a:defRPr/>
            </a:pPr>
            <a:r>
              <a:rPr lang="it-IT" dirty="0">
                <a:solidFill>
                  <a:srgbClr val="0066FF"/>
                </a:solidFill>
              </a:rPr>
              <a:t>Circolare Inps n. 17 del 29 gennaio 2015</a:t>
            </a:r>
          </a:p>
        </p:txBody>
      </p:sp>
      <p:sp>
        <p:nvSpPr>
          <p:cNvPr id="65539" name="Segnaposto testo 2"/>
          <p:cNvSpPr>
            <a:spLocks noGrp="1"/>
          </p:cNvSpPr>
          <p:nvPr>
            <p:ph type="body" idx="1"/>
          </p:nvPr>
        </p:nvSpPr>
        <p:spPr/>
        <p:txBody>
          <a:bodyPr/>
          <a:lstStyle/>
          <a:p>
            <a:pPr algn="ctr"/>
            <a:r>
              <a:rPr lang="it-IT" altLang="it-IT" sz="4400" smtClean="0">
                <a:solidFill>
                  <a:schemeClr val="tx1"/>
                </a:solidFill>
                <a:latin typeface="Arial" panose="020B0604020202020204" pitchFamily="34" charset="0"/>
                <a:cs typeface="Arial" panose="020B0604020202020204" pitchFamily="34" charset="0"/>
              </a:rPr>
              <a:t>Principali contenuti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olo 1"/>
          <p:cNvSpPr>
            <a:spLocks noGrp="1"/>
          </p:cNvSpPr>
          <p:nvPr>
            <p:ph type="title"/>
          </p:nvPr>
        </p:nvSpPr>
        <p:spPr/>
        <p:txBody>
          <a:bodyPr/>
          <a:lstStyle/>
          <a:p>
            <a:pPr algn="ctr"/>
            <a:r>
              <a:rPr lang="it-IT" altLang="it-IT" sz="4000" b="1" smtClean="0">
                <a:solidFill>
                  <a:srgbClr val="0066FF"/>
                </a:solidFill>
              </a:rPr>
              <a:t>Natura dell’esonero contributivo</a:t>
            </a:r>
          </a:p>
        </p:txBody>
      </p:sp>
      <p:sp>
        <p:nvSpPr>
          <p:cNvPr id="3" name="Segnaposto contenuto 2"/>
          <p:cNvSpPr>
            <a:spLocks noGrp="1"/>
          </p:cNvSpPr>
          <p:nvPr>
            <p:ph idx="1"/>
          </p:nvPr>
        </p:nvSpPr>
        <p:spPr/>
        <p:txBody>
          <a:bodyPr/>
          <a:lstStyle/>
          <a:p>
            <a:pPr fontAlgn="auto">
              <a:spcAft>
                <a:spcPts val="0"/>
              </a:spcAft>
              <a:defRPr/>
            </a:pPr>
            <a:r>
              <a:rPr lang="it-IT" sz="2400" dirty="0">
                <a:latin typeface="Arial" panose="020B0604020202020204" pitchFamily="34" charset="0"/>
                <a:cs typeface="Arial" panose="020B0604020202020204" pitchFamily="34" charset="0"/>
              </a:rPr>
              <a:t>La norma NON risulta idonea ad avvantaggiare talune imprese o settori produttivi o aree geografiche</a:t>
            </a:r>
            <a:r>
              <a:rPr lang="it-IT" sz="2400" dirty="0" smtClean="0">
                <a:latin typeface="Arial" panose="020B0604020202020204" pitchFamily="34" charset="0"/>
                <a:cs typeface="Arial" panose="020B0604020202020204" pitchFamily="34" charset="0"/>
              </a:rPr>
              <a:t>;</a:t>
            </a:r>
          </a:p>
          <a:p>
            <a:pPr fontAlgn="auto">
              <a:spcAft>
                <a:spcPts val="0"/>
              </a:spcAft>
              <a:defRPr/>
            </a:pPr>
            <a:endParaRPr lang="it-IT" sz="2400" dirty="0">
              <a:latin typeface="Arial" panose="020B0604020202020204" pitchFamily="34" charset="0"/>
              <a:cs typeface="Arial" panose="020B0604020202020204" pitchFamily="34" charset="0"/>
            </a:endParaRPr>
          </a:p>
          <a:p>
            <a:pPr fontAlgn="auto">
              <a:spcAft>
                <a:spcPts val="0"/>
              </a:spcAft>
              <a:defRPr/>
            </a:pPr>
            <a:r>
              <a:rPr lang="it-IT" sz="2400" dirty="0" smtClean="0">
                <a:latin typeface="Arial" panose="020B0604020202020204" pitchFamily="34" charset="0"/>
                <a:cs typeface="Arial" panose="020B0604020202020204" pitchFamily="34" charset="0"/>
              </a:rPr>
              <a:t>NON inquadrabile tra quelle dell’art. 107 del «Trattato sul funzionamento dell’UE»;</a:t>
            </a:r>
          </a:p>
          <a:p>
            <a:pPr marL="0" indent="0" fontAlgn="auto">
              <a:spcAft>
                <a:spcPts val="0"/>
              </a:spcAft>
              <a:buFont typeface="Arial" panose="020B0604020202020204" pitchFamily="34" charset="0"/>
              <a:buNone/>
              <a:defRPr/>
            </a:pPr>
            <a:endParaRPr lang="it-IT" dirty="0" smtClean="0"/>
          </a:p>
          <a:p>
            <a:pPr marL="0" indent="0" fontAlgn="auto">
              <a:spcAft>
                <a:spcPts val="0"/>
              </a:spcAft>
              <a:buFont typeface="Arial" panose="020B0604020202020204" pitchFamily="34" charset="0"/>
              <a:buNone/>
              <a:defRPr/>
            </a:pPr>
            <a:endParaRPr lang="it-IT" dirty="0" smtClean="0"/>
          </a:p>
          <a:p>
            <a:pPr marL="0" indent="0" algn="ctr" fontAlgn="auto">
              <a:spcAft>
                <a:spcPts val="0"/>
              </a:spcAft>
              <a:buFont typeface="Arial" panose="020B0604020202020204" pitchFamily="34" charset="0"/>
              <a:buNone/>
              <a:defRPr/>
            </a:pPr>
            <a:endParaRPr lang="it-IT" dirty="0" smtClean="0"/>
          </a:p>
          <a:p>
            <a:pPr marL="0" indent="0" algn="ctr" fontAlgn="auto">
              <a:spcAft>
                <a:spcPts val="0"/>
              </a:spcAft>
              <a:buFont typeface="Arial" panose="020B0604020202020204" pitchFamily="34" charset="0"/>
              <a:buNone/>
              <a:defRPr/>
            </a:pPr>
            <a:endParaRPr lang="it-IT" sz="2400" dirty="0" smtClean="0">
              <a:latin typeface="Arial" panose="020B0604020202020204" pitchFamily="34" charset="0"/>
              <a:cs typeface="Arial" panose="020B0604020202020204" pitchFamily="34" charset="0"/>
            </a:endParaRPr>
          </a:p>
          <a:p>
            <a:pPr marL="0" indent="0" algn="ctr" fontAlgn="auto">
              <a:spcAft>
                <a:spcPts val="0"/>
              </a:spcAft>
              <a:buFont typeface="Arial" panose="020B0604020202020204" pitchFamily="34" charset="0"/>
              <a:buNone/>
              <a:defRPr/>
            </a:pPr>
            <a:r>
              <a:rPr lang="it-IT" sz="2400" dirty="0" smtClean="0">
                <a:latin typeface="Arial" panose="020B0604020202020204" pitchFamily="34" charset="0"/>
                <a:cs typeface="Arial" panose="020B0604020202020204" pitchFamily="34" charset="0"/>
              </a:rPr>
              <a:t>NON sono «aiuti di Stato»</a:t>
            </a:r>
            <a:endParaRPr lang="it-IT" sz="2400" dirty="0">
              <a:latin typeface="Arial" panose="020B0604020202020204" pitchFamily="34" charset="0"/>
              <a:cs typeface="Arial" panose="020B0604020202020204" pitchFamily="34" charset="0"/>
            </a:endParaRPr>
          </a:p>
        </p:txBody>
      </p:sp>
      <p:sp>
        <p:nvSpPr>
          <p:cNvPr id="4" name="Freccia in giù 3"/>
          <p:cNvSpPr/>
          <p:nvPr/>
        </p:nvSpPr>
        <p:spPr>
          <a:xfrm>
            <a:off x="4292600" y="4124325"/>
            <a:ext cx="363538" cy="735013"/>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solidFill>
                <a:prstClr val="white"/>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asellaDiTesto 5"/>
          <p:cNvSpPr txBox="1">
            <a:spLocks noChangeArrowheads="1"/>
          </p:cNvSpPr>
          <p:nvPr/>
        </p:nvSpPr>
        <p:spPr bwMode="auto">
          <a:xfrm>
            <a:off x="900113" y="1628775"/>
            <a:ext cx="67691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it-IT" altLang="it-IT">
                <a:latin typeface="Arial" panose="020B0604020202020204" pitchFamily="34" charset="0"/>
              </a:rPr>
              <a:t>Periodo: dal 1 marzo al 30 giugno 2015</a:t>
            </a:r>
          </a:p>
          <a:p>
            <a:pPr algn="just" eaLnBrk="1" hangingPunct="1">
              <a:spcBef>
                <a:spcPct val="0"/>
              </a:spcBef>
              <a:buFontTx/>
              <a:buNone/>
            </a:pPr>
            <a:endParaRPr lang="it-IT" altLang="it-IT">
              <a:latin typeface="Arial" panose="020B0604020202020204" pitchFamily="34" charset="0"/>
            </a:endParaRPr>
          </a:p>
          <a:p>
            <a:pPr algn="ctr" eaLnBrk="1" hangingPunct="1">
              <a:spcBef>
                <a:spcPct val="0"/>
              </a:spcBef>
              <a:buFontTx/>
              <a:buNone/>
            </a:pPr>
            <a:r>
              <a:rPr lang="it-IT" altLang="it-IT" b="1">
                <a:latin typeface="Arial" panose="020B0604020202020204" pitchFamily="34" charset="0"/>
              </a:rPr>
              <a:t>Su opzione irrevocabile</a:t>
            </a:r>
          </a:p>
          <a:p>
            <a:pPr algn="just" eaLnBrk="1" hangingPunct="1">
              <a:spcBef>
                <a:spcPct val="0"/>
              </a:spcBef>
              <a:buFontTx/>
              <a:buNone/>
            </a:pPr>
            <a:endParaRPr lang="it-IT" altLang="it-IT">
              <a:latin typeface="Arial" panose="020B0604020202020204" pitchFamily="34" charset="0"/>
            </a:endParaRPr>
          </a:p>
          <a:p>
            <a:pPr algn="just" eaLnBrk="1" hangingPunct="1">
              <a:spcBef>
                <a:spcPct val="0"/>
              </a:spcBef>
              <a:buFontTx/>
              <a:buNone/>
            </a:pPr>
            <a:r>
              <a:rPr lang="it-IT" altLang="it-IT">
                <a:latin typeface="Arial" panose="020B0604020202020204" pitchFamily="34" charset="0"/>
              </a:rPr>
              <a:t>Erogazione mensile da parte dei datori di lavoro del TFR maturando quale parte integrante della retribuzione  </a:t>
            </a:r>
          </a:p>
        </p:txBody>
      </p:sp>
      <p:sp>
        <p:nvSpPr>
          <p:cNvPr id="49158" name="AutoShape 6"/>
          <p:cNvSpPr>
            <a:spLocks noChangeArrowheads="1"/>
          </p:cNvSpPr>
          <p:nvPr/>
        </p:nvSpPr>
        <p:spPr bwMode="auto">
          <a:xfrm>
            <a:off x="971550" y="404813"/>
            <a:ext cx="702945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TFR in busta paga</a:t>
            </a:r>
          </a:p>
          <a:p>
            <a:pPr algn="ctr" eaLnBrk="1" hangingPunct="1">
              <a:defRPr/>
            </a:pPr>
            <a:r>
              <a:rPr lang="it-IT" sz="3600" dirty="0">
                <a:solidFill>
                  <a:srgbClr val="0066FF"/>
                </a:solidFill>
              </a:rPr>
              <a:t>Art. 1 </a:t>
            </a:r>
            <a:r>
              <a:rPr lang="it-IT" sz="3600" b="1" dirty="0">
                <a:solidFill>
                  <a:srgbClr val="0066FF"/>
                </a:solidFill>
                <a:latin typeface="Calibri" pitchFamily="34" charset="0"/>
                <a:cs typeface="Arial" charset="0"/>
              </a:rPr>
              <a:t>Commi da 26 a 34</a:t>
            </a:r>
          </a:p>
        </p:txBody>
      </p:sp>
      <p:sp>
        <p:nvSpPr>
          <p:cNvPr id="19460"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16A14BA-5D2D-432E-92CA-4B8224CC4006}"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olo 1"/>
          <p:cNvSpPr>
            <a:spLocks noGrp="1"/>
          </p:cNvSpPr>
          <p:nvPr>
            <p:ph type="title"/>
          </p:nvPr>
        </p:nvSpPr>
        <p:spPr/>
        <p:txBody>
          <a:bodyPr/>
          <a:lstStyle/>
          <a:p>
            <a:r>
              <a:rPr lang="it-IT" altLang="it-IT" b="1" smtClean="0">
                <a:solidFill>
                  <a:srgbClr val="0066FF"/>
                </a:solidFill>
              </a:rPr>
              <a:t>Art. 4 comma 12 Legge 92/2012 – L’esonero contributivo NON spetta se:</a:t>
            </a:r>
          </a:p>
        </p:txBody>
      </p:sp>
      <p:sp>
        <p:nvSpPr>
          <p:cNvPr id="67587" name="Segnaposto contenuto 2"/>
          <p:cNvSpPr>
            <a:spLocks noGrp="1"/>
          </p:cNvSpPr>
          <p:nvPr>
            <p:ph idx="1"/>
          </p:nvPr>
        </p:nvSpPr>
        <p:spPr bwMode="auto"/>
        <p:txBody>
          <a:bodyPr wrap="square" numCol="1" anchor="t" anchorCtr="0" compatLnSpc="1">
            <a:prstTxWarp prst="textNoShape">
              <a:avLst/>
            </a:prstTxWarp>
          </a:bodyPr>
          <a:lstStyle/>
          <a:p>
            <a:pPr marL="0" indent="0">
              <a:buFont typeface="Arial" panose="020B0604020202020204" pitchFamily="34" charset="0"/>
              <a:buNone/>
            </a:pPr>
            <a:endParaRPr lang="it-IT" altLang="it-IT" smtClean="0"/>
          </a:p>
          <a:p>
            <a:pPr marL="0" indent="0" algn="just">
              <a:buFont typeface="Arial" panose="020B0604020202020204" pitchFamily="34" charset="0"/>
              <a:buNone/>
            </a:pPr>
            <a:r>
              <a:rPr lang="it-IT" altLang="it-IT" smtClean="0">
                <a:latin typeface="Arial" panose="020B0604020202020204" pitchFamily="34" charset="0"/>
                <a:cs typeface="Arial" panose="020B0604020202020204" pitchFamily="34" charset="0"/>
              </a:rPr>
              <a:t>a) l’assunzione viola DIRITTO DI PRECEDENZA alla riassunzione di un altro lavoratore licenziato nell’ambito di un rapporto a tempo indeterminato ovvero cessato da un rapporto a termine;</a:t>
            </a:r>
          </a:p>
          <a:p>
            <a:pPr marL="0" indent="0" algn="just">
              <a:buFont typeface="Arial" panose="020B0604020202020204" pitchFamily="34" charset="0"/>
              <a:buNone/>
            </a:pPr>
            <a:r>
              <a:rPr lang="it-IT" altLang="it-IT" smtClean="0">
                <a:latin typeface="Arial" panose="020B0604020202020204" pitchFamily="34" charset="0"/>
                <a:cs typeface="Arial" panose="020B0604020202020204" pitchFamily="34" charset="0"/>
              </a:rPr>
              <a:t>b) datore di lavoro in CIGS/deroga;</a:t>
            </a:r>
          </a:p>
          <a:p>
            <a:pPr marL="0" indent="0" algn="just">
              <a:buFont typeface="Arial" panose="020B0604020202020204" pitchFamily="34" charset="0"/>
              <a:buNone/>
            </a:pPr>
            <a:r>
              <a:rPr lang="it-IT" altLang="it-IT" smtClean="0">
                <a:latin typeface="Arial" panose="020B0604020202020204" pitchFamily="34" charset="0"/>
                <a:cs typeface="Arial" panose="020B0604020202020204" pitchFamily="34" charset="0"/>
              </a:rPr>
              <a:t>c) Assunzione che riguarda licenziati, nei 6 mesi precedenti, da parti di datore di lavoro che, alla data del licenziamento, presentava elementi di relazione con chi assume (es: coincidenza assetti societari);</a:t>
            </a:r>
          </a:p>
          <a:p>
            <a:pPr marL="0" indent="0" algn="just">
              <a:buFont typeface="Arial" panose="020B0604020202020204" pitchFamily="34" charset="0"/>
              <a:buNone/>
            </a:pPr>
            <a:r>
              <a:rPr lang="it-IT" altLang="it-IT" smtClean="0">
                <a:latin typeface="Arial" panose="020B0604020202020204" pitchFamily="34" charset="0"/>
                <a:cs typeface="Arial" panose="020B0604020202020204" pitchFamily="34" charset="0"/>
              </a:rPr>
              <a:t>d) UNILAV fuori dai termini</a:t>
            </a:r>
            <a:r>
              <a:rPr lang="it-IT" altLang="it-IT"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rtlCol="0">
            <a:normAutofit/>
          </a:bodyPr>
          <a:lstStyle/>
          <a:p>
            <a:pPr algn="ctr" fontAlgn="auto">
              <a:spcAft>
                <a:spcPts val="0"/>
              </a:spcAft>
              <a:defRPr/>
            </a:pPr>
            <a:r>
              <a:rPr lang="it-IT" sz="4950" b="1" dirty="0">
                <a:solidFill>
                  <a:srgbClr val="0066FF"/>
                </a:solidFill>
              </a:rPr>
              <a:t>DIFFERENZE</a:t>
            </a:r>
          </a:p>
        </p:txBody>
      </p:sp>
      <p:sp>
        <p:nvSpPr>
          <p:cNvPr id="68611" name="Segnaposto testo 2"/>
          <p:cNvSpPr>
            <a:spLocks noGrp="1"/>
          </p:cNvSpPr>
          <p:nvPr>
            <p:ph type="body" idx="1"/>
          </p:nvPr>
        </p:nvSpPr>
        <p:spPr bwMode="auto">
          <a:xfrm>
            <a:off x="630238" y="1681163"/>
            <a:ext cx="3868737" cy="823912"/>
          </a:xfrm>
        </p:spPr>
        <p:txBody>
          <a:bodyPr wrap="square" numCol="1" anchorCtr="0" compatLnSpc="1">
            <a:prstTxWarp prst="textNoShape">
              <a:avLst/>
            </a:prstTxWarp>
          </a:bodyPr>
          <a:lstStyle/>
          <a:p>
            <a:pPr algn="ctr"/>
            <a:r>
              <a:rPr lang="it-IT" altLang="it-IT" sz="2400" smtClean="0">
                <a:latin typeface="Arial" panose="020B0604020202020204" pitchFamily="34" charset="0"/>
                <a:cs typeface="Arial" panose="020B0604020202020204" pitchFamily="34" charset="0"/>
              </a:rPr>
              <a:t>Legge 92/2012, art. 4 comma 12</a:t>
            </a:r>
            <a:r>
              <a:rPr lang="it-IT" altLang="it-IT" smtClean="0">
                <a:latin typeface="Arial" panose="020B0604020202020204" pitchFamily="34" charset="0"/>
                <a:cs typeface="Arial" panose="020B0604020202020204" pitchFamily="34" charset="0"/>
              </a:rPr>
              <a:t>)</a:t>
            </a:r>
          </a:p>
        </p:txBody>
      </p:sp>
      <p:sp>
        <p:nvSpPr>
          <p:cNvPr id="68612" name="Segnaposto contenuto 3"/>
          <p:cNvSpPr>
            <a:spLocks noGrp="1"/>
          </p:cNvSpPr>
          <p:nvPr>
            <p:ph sz="half" idx="2"/>
          </p:nvPr>
        </p:nvSpPr>
        <p:spPr bwMode="auto">
          <a:xfrm>
            <a:off x="630238" y="2505075"/>
            <a:ext cx="3868737" cy="3684588"/>
          </a:xfrm>
        </p:spPr>
        <p:txBody>
          <a:bodyPr wrap="square" numCol="1" anchor="t" anchorCtr="0" compatLnSpc="1">
            <a:prstTxWarp prst="textNoShape">
              <a:avLst/>
            </a:prstTxWarp>
          </a:bodyPr>
          <a:lstStyle/>
          <a:p>
            <a:pPr marL="0" indent="0">
              <a:buFont typeface="Arial" panose="020B0604020202020204" pitchFamily="34" charset="0"/>
              <a:buNone/>
            </a:pPr>
            <a:endParaRPr lang="it-IT" altLang="it-IT" smtClean="0"/>
          </a:p>
          <a:p>
            <a:pPr marL="0" indent="0">
              <a:buFont typeface="Arial" panose="020B0604020202020204" pitchFamily="34" charset="0"/>
              <a:buNone/>
            </a:pPr>
            <a:endParaRPr lang="it-IT" altLang="it-IT"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it-IT" altLang="it-IT" smtClean="0"/>
          </a:p>
          <a:p>
            <a:pPr marL="0" indent="0">
              <a:buFont typeface="Arial" panose="020B0604020202020204" pitchFamily="34" charset="0"/>
              <a:buNone/>
            </a:pPr>
            <a:endParaRPr lang="it-IT" altLang="it-IT" smtClean="0"/>
          </a:p>
          <a:p>
            <a:pPr marL="0" indent="0">
              <a:buFont typeface="Arial" panose="020B0604020202020204" pitchFamily="34" charset="0"/>
              <a:buNone/>
            </a:pPr>
            <a:r>
              <a:rPr lang="it-IT" altLang="it-IT" smtClean="0"/>
              <a:t>creare «NUOVA OCCUPAZIONE»</a:t>
            </a:r>
          </a:p>
        </p:txBody>
      </p:sp>
      <p:sp>
        <p:nvSpPr>
          <p:cNvPr id="5" name="Segnaposto testo 4"/>
          <p:cNvSpPr>
            <a:spLocks noGrp="1"/>
          </p:cNvSpPr>
          <p:nvPr>
            <p:ph type="body" sz="quarter" idx="3"/>
          </p:nvPr>
        </p:nvSpPr>
        <p:spPr>
          <a:xfrm>
            <a:off x="4629150" y="1681163"/>
            <a:ext cx="3887788" cy="739775"/>
          </a:xfrm>
        </p:spPr>
        <p:txBody>
          <a:bodyPr>
            <a:normAutofit fontScale="70000" lnSpcReduction="20000"/>
          </a:bodyPr>
          <a:lstStyle/>
          <a:p>
            <a:pPr algn="ctr" fontAlgn="auto">
              <a:spcAft>
                <a:spcPts val="0"/>
              </a:spcAft>
              <a:defRPr/>
            </a:pPr>
            <a:endParaRPr lang="it-IT" dirty="0" smtClean="0"/>
          </a:p>
          <a:p>
            <a:pPr algn="ctr" fontAlgn="auto">
              <a:spcAft>
                <a:spcPts val="0"/>
              </a:spcAft>
              <a:defRPr/>
            </a:pPr>
            <a:r>
              <a:rPr lang="it-IT" sz="2600" dirty="0" smtClean="0">
                <a:latin typeface="Arial" panose="020B0604020202020204" pitchFamily="34" charset="0"/>
                <a:cs typeface="Arial" panose="020B0604020202020204" pitchFamily="34" charset="0"/>
              </a:rPr>
              <a:t>Legge 190/2014, art. 1 commi 118 - 121</a:t>
            </a:r>
            <a:endParaRPr lang="it-IT" sz="2600" dirty="0">
              <a:latin typeface="Arial" panose="020B0604020202020204" pitchFamily="34" charset="0"/>
              <a:cs typeface="Arial" panose="020B0604020202020204" pitchFamily="34" charset="0"/>
            </a:endParaRPr>
          </a:p>
        </p:txBody>
      </p:sp>
      <p:sp>
        <p:nvSpPr>
          <p:cNvPr id="68614" name="Segnaposto contenuto 5"/>
          <p:cNvSpPr>
            <a:spLocks noGrp="1"/>
          </p:cNvSpPr>
          <p:nvPr>
            <p:ph sz="quarter" idx="4"/>
          </p:nvPr>
        </p:nvSpPr>
        <p:spPr bwMode="auto">
          <a:xfrm>
            <a:off x="4629150" y="2505075"/>
            <a:ext cx="3887788" cy="3684588"/>
          </a:xfrm>
        </p:spPr>
        <p:txBody>
          <a:bodyPr wrap="square" numCol="1" anchor="t" anchorCtr="0" compatLnSpc="1">
            <a:prstTxWarp prst="textNoShape">
              <a:avLst/>
            </a:prstTxWarp>
          </a:bodyPr>
          <a:lstStyle/>
          <a:p>
            <a:pPr marL="0" indent="0">
              <a:buFont typeface="Arial" panose="020B0604020202020204" pitchFamily="34" charset="0"/>
              <a:buNone/>
            </a:pPr>
            <a:endParaRPr lang="it-IT" altLang="it-IT" smtClean="0"/>
          </a:p>
          <a:p>
            <a:pPr marL="0" indent="0">
              <a:buFont typeface="Arial" panose="020B0604020202020204" pitchFamily="34" charset="0"/>
              <a:buNone/>
            </a:pPr>
            <a:endParaRPr lang="it-IT" altLang="it-IT" smtClean="0">
              <a:latin typeface="Arial" panose="020B0604020202020204" pitchFamily="34" charset="0"/>
              <a:cs typeface="Arial" panose="020B0604020202020204" pitchFamily="34" charset="0"/>
            </a:endParaRPr>
          </a:p>
          <a:p>
            <a:pPr marL="0" indent="0">
              <a:buFont typeface="Arial" panose="020B0604020202020204" pitchFamily="34" charset="0"/>
              <a:buNone/>
            </a:pPr>
            <a:endParaRPr lang="it-IT" altLang="it-IT" smtClean="0"/>
          </a:p>
          <a:p>
            <a:pPr marL="0" indent="0" algn="ctr">
              <a:buFont typeface="Arial" panose="020B0604020202020204" pitchFamily="34" charset="0"/>
              <a:buNone/>
            </a:pPr>
            <a:endParaRPr lang="it-IT" altLang="it-IT" smtClean="0"/>
          </a:p>
          <a:p>
            <a:pPr marL="0" indent="0" algn="ctr">
              <a:buFont typeface="Arial" panose="020B0604020202020204" pitchFamily="34" charset="0"/>
              <a:buNone/>
            </a:pPr>
            <a:r>
              <a:rPr lang="it-IT" altLang="it-IT" smtClean="0"/>
              <a:t>promuovere «FORME DI OCCUPAZIONE STABILE»</a:t>
            </a:r>
          </a:p>
        </p:txBody>
      </p:sp>
      <p:sp>
        <p:nvSpPr>
          <p:cNvPr id="7" name="Freccia in giù 6"/>
          <p:cNvSpPr/>
          <p:nvPr/>
        </p:nvSpPr>
        <p:spPr>
          <a:xfrm>
            <a:off x="2081213" y="2979738"/>
            <a:ext cx="363537" cy="733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solidFill>
                <a:prstClr val="white"/>
              </a:solidFill>
            </a:endParaRPr>
          </a:p>
        </p:txBody>
      </p:sp>
      <p:sp>
        <p:nvSpPr>
          <p:cNvPr id="8" name="Freccia in giù 7"/>
          <p:cNvSpPr/>
          <p:nvPr/>
        </p:nvSpPr>
        <p:spPr>
          <a:xfrm>
            <a:off x="6391275" y="2979738"/>
            <a:ext cx="363538" cy="733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solidFill>
                <a:prstClr val="white"/>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olo 1"/>
          <p:cNvSpPr>
            <a:spLocks noGrp="1"/>
          </p:cNvSpPr>
          <p:nvPr>
            <p:ph type="title"/>
          </p:nvPr>
        </p:nvSpPr>
        <p:spPr/>
        <p:txBody>
          <a:bodyPr/>
          <a:lstStyle/>
          <a:p>
            <a:pPr algn="ctr"/>
            <a:r>
              <a:rPr lang="it-IT" altLang="it-IT" b="1" smtClean="0">
                <a:solidFill>
                  <a:srgbClr val="0066FF"/>
                </a:solidFill>
              </a:rPr>
              <a:t>Legge di Stabilità 2015 – n. 190/2014</a:t>
            </a:r>
          </a:p>
        </p:txBody>
      </p:sp>
      <p:sp>
        <p:nvSpPr>
          <p:cNvPr id="3" name="Segnaposto contenuto 2"/>
          <p:cNvSpPr>
            <a:spLocks noGrp="1"/>
          </p:cNvSpPr>
          <p:nvPr>
            <p:ph idx="1"/>
          </p:nvPr>
        </p:nvSpPr>
        <p:spPr>
          <a:xfrm>
            <a:off x="647700" y="2382838"/>
            <a:ext cx="7886700" cy="3170237"/>
          </a:xfrm>
        </p:spPr>
        <p:txBody>
          <a:bodyPr>
            <a:normAutofit lnSpcReduction="10000"/>
          </a:bodyPr>
          <a:lstStyle/>
          <a:p>
            <a:pPr marL="0" indent="0" algn="just" fontAlgn="auto">
              <a:spcAft>
                <a:spcPts val="0"/>
              </a:spcAft>
              <a:buFont typeface="Arial" panose="020B0604020202020204" pitchFamily="34" charset="0"/>
              <a:buNone/>
              <a:defRPr/>
            </a:pPr>
            <a:endParaRPr lang="it-IT" sz="1800" dirty="0"/>
          </a:p>
          <a:p>
            <a:pPr marL="0" indent="0" algn="just" fontAlgn="auto">
              <a:spcAft>
                <a:spcPts val="0"/>
              </a:spcAft>
              <a:buFont typeface="Arial" panose="020B0604020202020204" pitchFamily="34" charset="0"/>
              <a:buNone/>
              <a:defRPr/>
            </a:pPr>
            <a:r>
              <a:rPr lang="it-IT" sz="2000" dirty="0">
                <a:latin typeface="Arial" panose="020B0604020202020204" pitchFamily="34" charset="0"/>
                <a:cs typeface="Arial" panose="020B0604020202020204" pitchFamily="34" charset="0"/>
              </a:rPr>
              <a:t>Introduce una SPECIFICA REGOLAMENTAZIONE: disposizioni speciali che prevalgono sui principi generali dell’art. 4 comma 12 </a:t>
            </a:r>
            <a:r>
              <a:rPr lang="it-IT" sz="2000" dirty="0" err="1">
                <a:latin typeface="Arial" panose="020B0604020202020204" pitchFamily="34" charset="0"/>
                <a:cs typeface="Arial" panose="020B0604020202020204" pitchFamily="34" charset="0"/>
              </a:rPr>
              <a:t>lett</a:t>
            </a:r>
            <a:r>
              <a:rPr lang="it-IT" sz="2000" dirty="0">
                <a:latin typeface="Arial" panose="020B0604020202020204" pitchFamily="34" charset="0"/>
                <a:cs typeface="Arial" panose="020B0604020202020204" pitchFamily="34" charset="0"/>
              </a:rPr>
              <a:t>. a) della Legge 92/2012 (condizioni ostative)</a:t>
            </a:r>
          </a:p>
          <a:p>
            <a:pPr marL="0" indent="0" algn="just" fontAlgn="auto">
              <a:spcAft>
                <a:spcPts val="0"/>
              </a:spcAft>
              <a:buFont typeface="Arial" panose="020B0604020202020204" pitchFamily="34" charset="0"/>
              <a:buNone/>
              <a:defRPr/>
            </a:pPr>
            <a:endParaRPr lang="it-IT" sz="2000" dirty="0">
              <a:latin typeface="Arial" panose="020B0604020202020204" pitchFamily="34" charset="0"/>
              <a:cs typeface="Arial" panose="020B0604020202020204" pitchFamily="34" charset="0"/>
            </a:endParaRPr>
          </a:p>
          <a:p>
            <a:pPr marL="0" indent="0" algn="just" fontAlgn="auto">
              <a:spcAft>
                <a:spcPts val="0"/>
              </a:spcAft>
              <a:buFont typeface="Arial" panose="020B0604020202020204" pitchFamily="34" charset="0"/>
              <a:buNone/>
              <a:defRPr/>
            </a:pPr>
            <a:endParaRPr lang="it-IT" sz="2000" dirty="0">
              <a:latin typeface="Arial" panose="020B0604020202020204" pitchFamily="34" charset="0"/>
              <a:cs typeface="Arial" panose="020B0604020202020204" pitchFamily="34" charset="0"/>
            </a:endParaRPr>
          </a:p>
          <a:p>
            <a:pPr marL="0" indent="0" algn="just" fontAlgn="auto">
              <a:spcAft>
                <a:spcPts val="0"/>
              </a:spcAft>
              <a:buFont typeface="Arial" panose="020B0604020202020204" pitchFamily="34" charset="0"/>
              <a:buNone/>
              <a:defRPr/>
            </a:pPr>
            <a:endParaRPr lang="it-IT" sz="2000" dirty="0">
              <a:latin typeface="Arial" panose="020B0604020202020204" pitchFamily="34" charset="0"/>
              <a:cs typeface="Arial" panose="020B0604020202020204" pitchFamily="34" charset="0"/>
            </a:endParaRPr>
          </a:p>
          <a:p>
            <a:pPr marL="0" indent="0" algn="just" fontAlgn="auto">
              <a:spcAft>
                <a:spcPts val="0"/>
              </a:spcAft>
              <a:buFont typeface="Arial" panose="020B0604020202020204" pitchFamily="34" charset="0"/>
              <a:buNone/>
              <a:defRPr/>
            </a:pPr>
            <a:r>
              <a:rPr lang="it-IT" sz="2000" dirty="0">
                <a:latin typeface="Arial" panose="020B0604020202020204" pitchFamily="34" charset="0"/>
                <a:cs typeface="Arial" panose="020B0604020202020204" pitchFamily="34" charset="0"/>
              </a:rPr>
              <a:t>Assunzioni a tempo indeterminato: SI esonero contributivo A PRESCINDERE che siano attuative di un obbligo di legge o di CCNL</a:t>
            </a:r>
          </a:p>
          <a:p>
            <a:pPr marL="0" indent="0" algn="just" fontAlgn="auto">
              <a:spcAft>
                <a:spcPts val="0"/>
              </a:spcAft>
              <a:buFont typeface="Arial" panose="020B0604020202020204" pitchFamily="34" charset="0"/>
              <a:buNone/>
              <a:defRPr/>
            </a:pPr>
            <a:endParaRPr lang="it-IT" sz="1800" dirty="0"/>
          </a:p>
          <a:p>
            <a:pPr marL="0" indent="0" algn="just" fontAlgn="auto">
              <a:spcAft>
                <a:spcPts val="0"/>
              </a:spcAft>
              <a:buFont typeface="Arial" panose="020B0604020202020204" pitchFamily="34" charset="0"/>
              <a:buNone/>
              <a:defRPr/>
            </a:pPr>
            <a:endParaRPr lang="it-IT" sz="1800" dirty="0"/>
          </a:p>
        </p:txBody>
      </p:sp>
      <p:sp>
        <p:nvSpPr>
          <p:cNvPr id="5" name="Freccia in giù 4"/>
          <p:cNvSpPr/>
          <p:nvPr/>
        </p:nvSpPr>
        <p:spPr>
          <a:xfrm>
            <a:off x="4408488" y="3716338"/>
            <a:ext cx="363537" cy="735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dirty="0">
              <a:solidFill>
                <a:prstClr val="white"/>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993775"/>
            <a:ext cx="7886700" cy="1131888"/>
          </a:xfrm>
        </p:spPr>
        <p:txBody>
          <a:bodyPr rtlCol="0">
            <a:normAutofit fontScale="90000"/>
          </a:bodyPr>
          <a:lstStyle/>
          <a:p>
            <a:pPr algn="ctr" fontAlgn="auto">
              <a:spcAft>
                <a:spcPts val="0"/>
              </a:spcAft>
              <a:defRPr/>
            </a:pPr>
            <a:r>
              <a:rPr lang="it-IT" b="1" dirty="0" smtClean="0"/>
              <a:t/>
            </a:r>
            <a:br>
              <a:rPr lang="it-IT" b="1" dirty="0" smtClean="0"/>
            </a:br>
            <a:r>
              <a:rPr lang="it-IT" b="1" dirty="0" smtClean="0"/>
              <a:t/>
            </a:r>
            <a:br>
              <a:rPr lang="it-IT" b="1" dirty="0" smtClean="0"/>
            </a:br>
            <a:r>
              <a:rPr lang="it-IT" sz="3675" b="1" dirty="0">
                <a:solidFill>
                  <a:srgbClr val="0066FF"/>
                </a:solidFill>
              </a:rPr>
              <a:t>Contratto a termine – Azione di Confindustria</a:t>
            </a:r>
            <a:r>
              <a:rPr lang="it-IT" b="1" dirty="0" smtClean="0">
                <a:solidFill>
                  <a:srgbClr val="0070C0"/>
                </a:solidFill>
              </a:rPr>
              <a:t/>
            </a:r>
            <a:br>
              <a:rPr lang="it-IT" b="1" dirty="0" smtClean="0">
                <a:solidFill>
                  <a:srgbClr val="0070C0"/>
                </a:solidFill>
              </a:rPr>
            </a:br>
            <a:r>
              <a:rPr lang="it-IT" b="1" dirty="0" smtClean="0">
                <a:solidFill>
                  <a:srgbClr val="0070C0"/>
                </a:solidFill>
              </a:rPr>
              <a:t/>
            </a:r>
            <a:br>
              <a:rPr lang="it-IT" b="1" dirty="0" smtClean="0">
                <a:solidFill>
                  <a:srgbClr val="0070C0"/>
                </a:solidFill>
              </a:rPr>
            </a:br>
            <a:r>
              <a:rPr lang="it-IT" b="1" dirty="0" smtClean="0"/>
              <a:t>Può fruire dell’esonero contributivo:</a:t>
            </a:r>
            <a:r>
              <a:rPr lang="it-IT" b="1" dirty="0"/>
              <a:t/>
            </a:r>
            <a:br>
              <a:rPr lang="it-IT" b="1" dirty="0"/>
            </a:br>
            <a:endParaRPr lang="it-IT" b="1" dirty="0"/>
          </a:p>
        </p:txBody>
      </p:sp>
      <p:sp>
        <p:nvSpPr>
          <p:cNvPr id="4" name="Segnaposto contenuto 3"/>
          <p:cNvSpPr>
            <a:spLocks noGrp="1"/>
          </p:cNvSpPr>
          <p:nvPr>
            <p:ph sz="half" idx="2"/>
          </p:nvPr>
        </p:nvSpPr>
        <p:spPr>
          <a:xfrm>
            <a:off x="4575175" y="2227263"/>
            <a:ext cx="3940175" cy="3262312"/>
          </a:xfrm>
        </p:spPr>
        <p:txBody>
          <a:bodyPr/>
          <a:lstStyle/>
          <a:p>
            <a:pPr marL="0" indent="0" fontAlgn="auto">
              <a:spcAft>
                <a:spcPts val="0"/>
              </a:spcAft>
              <a:buFont typeface="Arial" panose="020B0604020202020204" pitchFamily="34" charset="0"/>
              <a:buNone/>
              <a:defRPr/>
            </a:pPr>
            <a:endParaRPr lang="it-IT" dirty="0" smtClean="0"/>
          </a:p>
          <a:p>
            <a:pPr algn="just" fontAlgn="auto">
              <a:spcAft>
                <a:spcPts val="0"/>
              </a:spcAft>
              <a:defRPr/>
            </a:pPr>
            <a:r>
              <a:rPr lang="it-IT" dirty="0">
                <a:latin typeface="Arial" panose="020B0604020202020204" pitchFamily="34" charset="0"/>
                <a:cs typeface="Arial" panose="020B0604020202020204" pitchFamily="34" charset="0"/>
              </a:rPr>
              <a:t>u</a:t>
            </a:r>
            <a:r>
              <a:rPr lang="it-IT" dirty="0" smtClean="0">
                <a:latin typeface="Arial" panose="020B0604020202020204" pitchFamily="34" charset="0"/>
                <a:cs typeface="Arial" panose="020B0604020202020204" pitchFamily="34" charset="0"/>
              </a:rPr>
              <a:t>gualmente chi </a:t>
            </a:r>
            <a:r>
              <a:rPr lang="it-IT" u="sng" dirty="0" smtClean="0">
                <a:latin typeface="Arial" panose="020B0604020202020204" pitchFamily="34" charset="0"/>
                <a:cs typeface="Arial" panose="020B0604020202020204" pitchFamily="34" charset="0"/>
              </a:rPr>
              <a:t>trasforma</a:t>
            </a:r>
            <a:r>
              <a:rPr lang="it-IT" dirty="0" smtClean="0">
                <a:latin typeface="Arial" panose="020B0604020202020204" pitchFamily="34" charset="0"/>
                <a:cs typeface="Arial" panose="020B0604020202020204" pitchFamily="34" charset="0"/>
              </a:rPr>
              <a:t> un contratto di lavoro a tempo determinato in un contratto a tempo indeterminato</a:t>
            </a:r>
            <a:endParaRPr lang="it-IT" dirty="0">
              <a:latin typeface="Arial" panose="020B0604020202020204" pitchFamily="34" charset="0"/>
              <a:cs typeface="Arial" panose="020B0604020202020204" pitchFamily="34" charset="0"/>
            </a:endParaRPr>
          </a:p>
        </p:txBody>
      </p:sp>
      <p:sp>
        <p:nvSpPr>
          <p:cNvPr id="70660" name="Segnaposto contenuto 6"/>
          <p:cNvSpPr>
            <a:spLocks noGrp="1"/>
          </p:cNvSpPr>
          <p:nvPr>
            <p:ph sz="half" idx="1"/>
          </p:nvPr>
        </p:nvSpPr>
        <p:spPr bwMode="auto"/>
        <p:txBody>
          <a:bodyPr wrap="square" numCol="1" anchor="t" anchorCtr="0" compatLnSpc="1">
            <a:prstTxWarp prst="textNoShape">
              <a:avLst/>
            </a:prstTxWarp>
          </a:bodyPr>
          <a:lstStyle/>
          <a:p>
            <a:endParaRPr lang="it-IT" altLang="it-IT" smtClean="0"/>
          </a:p>
          <a:p>
            <a:pPr algn="just"/>
            <a:endParaRPr lang="it-IT" altLang="it-IT" smtClean="0"/>
          </a:p>
          <a:p>
            <a:pPr algn="just"/>
            <a:r>
              <a:rPr lang="it-IT" altLang="it-IT" smtClean="0">
                <a:latin typeface="Arial" panose="020B0604020202020204" pitchFamily="34" charset="0"/>
                <a:cs typeface="Arial" panose="020B0604020202020204" pitchFamily="34" charset="0"/>
              </a:rPr>
              <a:t>chi assume lavoratori con «diritto di precedenza» (art. 5 comma 4-quater D.lgs. 368/2001) che - nei 12 mesi precedenti - hanno avuto uno o più rapporti di lavoro a tempo determinato per un periodo complessivo di attività superiore a 6 mesi</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fontAlgn="auto">
              <a:spcAft>
                <a:spcPts val="0"/>
              </a:spcAft>
              <a:defRPr/>
            </a:pPr>
            <a:r>
              <a:rPr lang="it-IT" sz="3150" b="1" dirty="0">
                <a:solidFill>
                  <a:srgbClr val="0070C0"/>
                </a:solidFill>
              </a:rPr>
              <a:t> </a:t>
            </a:r>
            <a:r>
              <a:rPr lang="it-IT" sz="3600" b="1" dirty="0">
                <a:solidFill>
                  <a:srgbClr val="0066FF"/>
                </a:solidFill>
              </a:rPr>
              <a:t>Fruizione esonero contributivo subordinata a:</a:t>
            </a:r>
          </a:p>
        </p:txBody>
      </p:sp>
      <p:sp>
        <p:nvSpPr>
          <p:cNvPr id="3" name="Segnaposto contenuto 2"/>
          <p:cNvSpPr>
            <a:spLocks noGrp="1"/>
          </p:cNvSpPr>
          <p:nvPr>
            <p:ph idx="1"/>
          </p:nvPr>
        </p:nvSpPr>
        <p:spPr/>
        <p:txBody>
          <a:bodyPr/>
          <a:lstStyle/>
          <a:p>
            <a:pPr fontAlgn="auto">
              <a:spcAft>
                <a:spcPts val="0"/>
              </a:spcAft>
              <a:defRPr/>
            </a:pPr>
            <a:endParaRPr lang="it-IT" dirty="0" smtClean="0"/>
          </a:p>
          <a:p>
            <a:pPr fontAlgn="auto">
              <a:spcAft>
                <a:spcPts val="0"/>
              </a:spcAft>
              <a:defRPr/>
            </a:pPr>
            <a:r>
              <a:rPr lang="it-IT" sz="2800" dirty="0" smtClean="0">
                <a:latin typeface="Arial" panose="020B0604020202020204" pitchFamily="34" charset="0"/>
                <a:cs typeface="Arial" panose="020B0604020202020204" pitchFamily="34" charset="0"/>
              </a:rPr>
              <a:t>rilascio del DURC (Documento unico di regolarità contributiva);</a:t>
            </a:r>
          </a:p>
          <a:p>
            <a:pPr fontAlgn="auto">
              <a:spcAft>
                <a:spcPts val="0"/>
              </a:spcAft>
              <a:defRPr/>
            </a:pPr>
            <a:r>
              <a:rPr lang="it-IT" sz="2800" dirty="0" smtClean="0">
                <a:latin typeface="Arial" panose="020B0604020202020204" pitchFamily="34" charset="0"/>
                <a:cs typeface="Arial" panose="020B0604020202020204" pitchFamily="34" charset="0"/>
              </a:rPr>
              <a:t>rispetto del CCNL, accordi regionali, territoriali o aziendali laddove sottoscritti.</a:t>
            </a:r>
          </a:p>
          <a:p>
            <a:pPr fontAlgn="auto">
              <a:spcAft>
                <a:spcPts val="0"/>
              </a:spcAft>
              <a:defRPr/>
            </a:pPr>
            <a:endParaRPr lang="it-IT" sz="2800" dirty="0" smtClean="0">
              <a:latin typeface="Arial" panose="020B0604020202020204" pitchFamily="34" charset="0"/>
              <a:cs typeface="Arial" panose="020B0604020202020204" pitchFamily="34" charset="0"/>
            </a:endParaRPr>
          </a:p>
          <a:p>
            <a:pPr marL="0" indent="0" fontAlgn="auto">
              <a:spcAft>
                <a:spcPts val="0"/>
              </a:spcAft>
              <a:buFont typeface="Arial" panose="020B0604020202020204" pitchFamily="34" charset="0"/>
              <a:buNone/>
              <a:defRPr/>
            </a:pPr>
            <a:r>
              <a:rPr lang="it-IT" sz="2800" dirty="0" smtClean="0">
                <a:latin typeface="Arial" panose="020B0604020202020204" pitchFamily="34" charset="0"/>
                <a:cs typeface="Arial" panose="020B0604020202020204" pitchFamily="34" charset="0"/>
              </a:rPr>
              <a:t>(Si tratta delle condizioni fissate dall’art. 1 commi 1175 e 1176 della Legge 296/2006)</a:t>
            </a:r>
            <a:endParaRPr lang="it-IT" sz="2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olo 1"/>
          <p:cNvSpPr>
            <a:spLocks noGrp="1"/>
          </p:cNvSpPr>
          <p:nvPr>
            <p:ph type="title"/>
          </p:nvPr>
        </p:nvSpPr>
        <p:spPr/>
        <p:txBody>
          <a:bodyPr/>
          <a:lstStyle/>
          <a:p>
            <a:pPr algn="ctr"/>
            <a:r>
              <a:rPr lang="it-IT" altLang="it-IT" sz="4000" b="1" smtClean="0">
                <a:solidFill>
                  <a:srgbClr val="0066FF"/>
                </a:solidFill>
              </a:rPr>
              <a:t>Fruizione esonero contributivo</a:t>
            </a:r>
          </a:p>
        </p:txBody>
      </p:sp>
      <p:sp>
        <p:nvSpPr>
          <p:cNvPr id="3" name="Segnaposto contenuto 2"/>
          <p:cNvSpPr>
            <a:spLocks noGrp="1"/>
          </p:cNvSpPr>
          <p:nvPr>
            <p:ph idx="1"/>
          </p:nvPr>
        </p:nvSpPr>
        <p:spPr/>
        <p:txBody>
          <a:bodyPr/>
          <a:lstStyle/>
          <a:p>
            <a:pPr marL="0" indent="0" algn="just" fontAlgn="auto">
              <a:spcAft>
                <a:spcPts val="0"/>
              </a:spcAft>
              <a:buFont typeface="Arial" panose="020B0604020202020204" pitchFamily="34" charset="0"/>
              <a:buNone/>
              <a:defRPr/>
            </a:pPr>
            <a:r>
              <a:rPr lang="it-IT" dirty="0" smtClean="0">
                <a:latin typeface="Arial" panose="020B0604020202020204" pitchFamily="34" charset="0"/>
                <a:cs typeface="Arial" panose="020B0604020202020204" pitchFamily="34" charset="0"/>
              </a:rPr>
              <a:t>E’ subordinata alla sussistenza, alla data dell’assunzione, delle seguenti condizioni:</a:t>
            </a:r>
          </a:p>
          <a:p>
            <a:pPr marL="0" indent="0" algn="just" fontAlgn="auto">
              <a:spcAft>
                <a:spcPts val="0"/>
              </a:spcAft>
              <a:buFont typeface="Arial" panose="020B0604020202020204" pitchFamily="34" charset="0"/>
              <a:buNone/>
              <a:defRPr/>
            </a:pPr>
            <a:endParaRPr lang="it-IT" dirty="0">
              <a:latin typeface="Arial" panose="020B0604020202020204" pitchFamily="34" charset="0"/>
              <a:cs typeface="Arial" panose="020B0604020202020204" pitchFamily="34" charset="0"/>
            </a:endParaRPr>
          </a:p>
          <a:p>
            <a:pPr algn="just" fontAlgn="auto">
              <a:spcAft>
                <a:spcPts val="0"/>
              </a:spcAft>
              <a:defRPr/>
            </a:pPr>
            <a:r>
              <a:rPr lang="it-IT" dirty="0">
                <a:latin typeface="Arial" panose="020B0604020202020204" pitchFamily="34" charset="0"/>
                <a:cs typeface="Arial" panose="020B0604020202020204" pitchFamily="34" charset="0"/>
              </a:rPr>
              <a:t>i</a:t>
            </a:r>
            <a:r>
              <a:rPr lang="it-IT" dirty="0" smtClean="0">
                <a:latin typeface="Arial" panose="020B0604020202020204" pitchFamily="34" charset="0"/>
                <a:cs typeface="Arial" panose="020B0604020202020204" pitchFamily="34" charset="0"/>
              </a:rPr>
              <a:t>l lavoratore nei corso dei 6 mesi precedenti non risulti occupato, presso qualsiasi altro datore di lavoro, con un contratto a tempo indeterminato (anche per apprendistato);</a:t>
            </a:r>
          </a:p>
          <a:p>
            <a:pPr algn="just" fontAlgn="auto">
              <a:spcAft>
                <a:spcPts val="0"/>
              </a:spcAft>
              <a:defRPr/>
            </a:pPr>
            <a:r>
              <a:rPr lang="it-IT" dirty="0">
                <a:latin typeface="Arial" panose="020B0604020202020204" pitchFamily="34" charset="0"/>
                <a:cs typeface="Arial" panose="020B0604020202020204" pitchFamily="34" charset="0"/>
              </a:rPr>
              <a:t>n</a:t>
            </a:r>
            <a:r>
              <a:rPr lang="it-IT" dirty="0" smtClean="0">
                <a:latin typeface="Arial" panose="020B0604020202020204" pitchFamily="34" charset="0"/>
                <a:cs typeface="Arial" panose="020B0604020202020204" pitchFamily="34" charset="0"/>
              </a:rPr>
              <a:t>el periodo 1.10-31.12/2014 no rapporti di lavoro col richiedente l’incentivo o con società controllate o collegate;</a:t>
            </a:r>
          </a:p>
          <a:p>
            <a:pPr algn="just" fontAlgn="auto">
              <a:spcAft>
                <a:spcPts val="0"/>
              </a:spcAft>
              <a:defRPr/>
            </a:pPr>
            <a:r>
              <a:rPr lang="it-IT" dirty="0" smtClean="0">
                <a:latin typeface="Arial" panose="020B0604020202020204" pitchFamily="34" charset="0"/>
                <a:cs typeface="Arial" panose="020B0604020202020204" pitchFamily="34" charset="0"/>
              </a:rPr>
              <a:t>Il lavoratore non deve avere avuto precedenti rapporti di lavoro agevolati</a:t>
            </a:r>
          </a:p>
          <a:p>
            <a:pPr marL="0" indent="0" fontAlgn="auto">
              <a:spcAft>
                <a:spcPts val="0"/>
              </a:spcAft>
              <a:buFont typeface="Arial" panose="020B0604020202020204" pitchFamily="34" charset="0"/>
              <a:buNone/>
              <a:defRPr/>
            </a:pPr>
            <a:endParaRPr lang="it-IT" dirty="0" smtClean="0"/>
          </a:p>
          <a:p>
            <a:pPr marL="0" indent="0" fontAlgn="auto">
              <a:spcAft>
                <a:spcPts val="0"/>
              </a:spcAft>
              <a:buFont typeface="Arial" panose="020B0604020202020204" pitchFamily="34" charset="0"/>
              <a:buNone/>
              <a:defRPr/>
            </a:pPr>
            <a:endParaRPr lang="it-IT"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60648"/>
            <a:ext cx="7399734" cy="5544616"/>
          </a:xfrm>
        </p:spPr>
        <p:txBody>
          <a:bodyPr/>
          <a:lstStyle/>
          <a:p>
            <a:pPr algn="ctr"/>
            <a:r>
              <a:rPr lang="it-IT" sz="1800" dirty="0">
                <a:latin typeface="Arial" panose="020B0604020202020204" pitchFamily="34" charset="0"/>
                <a:cs typeface="Arial" panose="020B0604020202020204" pitchFamily="34" charset="0"/>
              </a:rPr>
              <a:t>I</a:t>
            </a:r>
            <a:r>
              <a:rPr lang="it-IT" sz="1800" dirty="0" smtClean="0">
                <a:latin typeface="Arial" panose="020B0604020202020204" pitchFamily="34" charset="0"/>
                <a:cs typeface="Arial" panose="020B0604020202020204" pitchFamily="34" charset="0"/>
              </a:rPr>
              <a:t>l diritto all’esonero contributivo è subordinato al rispetto dei principi generali della Legge  92/2012). </a:t>
            </a:r>
            <a:br>
              <a:rPr lang="it-IT" sz="1800" dirty="0" smtClean="0">
                <a:latin typeface="Arial" panose="020B0604020202020204" pitchFamily="34" charset="0"/>
                <a:cs typeface="Arial" panose="020B0604020202020204" pitchFamily="34" charset="0"/>
              </a:rPr>
            </a:br>
            <a:r>
              <a:rPr lang="it-IT" sz="1800" dirty="0">
                <a:latin typeface="Arial" panose="020B0604020202020204" pitchFamily="34" charset="0"/>
                <a:cs typeface="Arial" panose="020B0604020202020204" pitchFamily="34" charset="0"/>
              </a:rPr>
              <a:t/>
            </a:r>
            <a:br>
              <a:rPr lang="it-IT" sz="1800" dirty="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Unica deroga: la circolare indica l’art. 4, comma 12, </a:t>
            </a:r>
            <a:r>
              <a:rPr lang="it-IT" sz="1800" dirty="0" err="1" smtClean="0">
                <a:latin typeface="Arial" panose="020B0604020202020204" pitchFamily="34" charset="0"/>
                <a:cs typeface="Arial" panose="020B0604020202020204" pitchFamily="34" charset="0"/>
              </a:rPr>
              <a:t>lett</a:t>
            </a:r>
            <a:r>
              <a:rPr lang="it-IT" sz="1800" dirty="0" smtClean="0">
                <a:latin typeface="Arial" panose="020B0604020202020204" pitchFamily="34" charset="0"/>
                <a:cs typeface="Arial" panose="020B0604020202020204" pitchFamily="34" charset="0"/>
              </a:rPr>
              <a:t>. a) L. 92/2012,</a:t>
            </a:r>
            <a:br>
              <a:rPr lang="it-IT" sz="1800" dirty="0" smtClean="0">
                <a:latin typeface="Arial" panose="020B0604020202020204" pitchFamily="34" charset="0"/>
                <a:cs typeface="Arial" panose="020B0604020202020204" pitchFamily="34" charset="0"/>
              </a:rPr>
            </a:br>
            <a:r>
              <a:rPr lang="it-IT" sz="1400" dirty="0">
                <a:latin typeface="Arial" panose="020B0604020202020204" pitchFamily="34" charset="0"/>
                <a:cs typeface="Arial" panose="020B0604020202020204" pitchFamily="34" charset="0"/>
              </a:rPr>
              <a:t/>
            </a:r>
            <a:br>
              <a:rPr lang="it-IT" sz="1400" dirty="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
            </a:r>
            <a:br>
              <a:rPr lang="it-IT" sz="1400" dirty="0" smtClean="0">
                <a:latin typeface="Arial" panose="020B0604020202020204" pitchFamily="34" charset="0"/>
                <a:cs typeface="Arial" panose="020B0604020202020204" pitchFamily="34" charset="0"/>
              </a:rPr>
            </a:br>
            <a:r>
              <a:rPr lang="it-IT" sz="1400" dirty="0">
                <a:latin typeface="Arial" panose="020B0604020202020204" pitchFamily="34" charset="0"/>
                <a:cs typeface="Arial" panose="020B0604020202020204" pitchFamily="34" charset="0"/>
              </a:rPr>
              <a:t/>
            </a:r>
            <a:br>
              <a:rPr lang="it-IT" sz="1400" dirty="0">
                <a:latin typeface="Arial" panose="020B0604020202020204" pitchFamily="34" charset="0"/>
                <a:cs typeface="Arial" panose="020B0604020202020204" pitchFamily="34" charset="0"/>
              </a:rPr>
            </a:br>
            <a:r>
              <a:rPr lang="it-IT" sz="1400" dirty="0" smtClean="0">
                <a:latin typeface="Arial" panose="020B0604020202020204" pitchFamily="34" charset="0"/>
                <a:cs typeface="Arial" panose="020B0604020202020204" pitchFamily="34" charset="0"/>
              </a:rPr>
              <a:t/>
            </a:r>
            <a:br>
              <a:rPr lang="it-IT" sz="14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è consentito l’esonero contributivo anche per assunzione a tempo indeterminato (o trasformazione di contratto a termine) di lavoratori che, avendo maturato un diritto di precedenza previsto dalla legge o dal CCNL, in assenza di deroga non avrebbero potuto beneficiare dell’esonero. </a:t>
            </a:r>
            <a:br>
              <a:rPr lang="it-IT" sz="1800" dirty="0" smtClean="0">
                <a:latin typeface="Arial" panose="020B0604020202020204" pitchFamily="34" charset="0"/>
                <a:cs typeface="Arial" panose="020B0604020202020204" pitchFamily="34" charset="0"/>
              </a:rPr>
            </a:br>
            <a:r>
              <a:rPr lang="it-IT" sz="1400" dirty="0">
                <a:latin typeface="Arial" panose="020B0604020202020204" pitchFamily="34" charset="0"/>
                <a:cs typeface="Arial" panose="020B0604020202020204" pitchFamily="34" charset="0"/>
              </a:rPr>
              <a:t/>
            </a:r>
            <a:br>
              <a:rPr lang="it-IT" sz="1400" dirty="0">
                <a:latin typeface="Arial" panose="020B0604020202020204" pitchFamily="34" charset="0"/>
                <a:cs typeface="Arial" panose="020B0604020202020204" pitchFamily="34" charset="0"/>
              </a:rPr>
            </a:br>
            <a:r>
              <a:rPr lang="it-IT" sz="1800" u="sng" dirty="0" smtClean="0">
                <a:latin typeface="Arial" panose="020B0604020202020204" pitchFamily="34" charset="0"/>
                <a:cs typeface="Arial" panose="020B0604020202020204" pitchFamily="34" charset="0"/>
              </a:rPr>
              <a:t>ATTENZIONE: </a:t>
            </a:r>
            <a:r>
              <a:rPr lang="it-IT" sz="1800" dirty="0" smtClean="0">
                <a:latin typeface="Arial" panose="020B0604020202020204" pitchFamily="34" charset="0"/>
                <a:cs typeface="Arial" panose="020B0604020202020204" pitchFamily="34" charset="0"/>
              </a:rPr>
              <a:t>restano ferme tutte le restanti condizioni. Prima di procedere all’assunzione a tempo indeterminato o alla trasformazione del rapporto di un lavoratore che ha maturato un diritto di precedenza, </a:t>
            </a:r>
            <a:r>
              <a:rPr lang="it-IT" sz="1800" u="sng" dirty="0" smtClean="0">
                <a:latin typeface="Arial" panose="020B0604020202020204" pitchFamily="34" charset="0"/>
                <a:cs typeface="Arial" panose="020B0604020202020204" pitchFamily="34" charset="0"/>
              </a:rPr>
              <a:t>VERIFICA</a:t>
            </a:r>
            <a:r>
              <a:rPr lang="it-IT" sz="1800" dirty="0" smtClean="0">
                <a:latin typeface="Arial" panose="020B0604020202020204" pitchFamily="34" charset="0"/>
                <a:cs typeface="Arial" panose="020B0604020202020204" pitchFamily="34" charset="0"/>
              </a:rPr>
              <a:t> </a:t>
            </a:r>
            <a:r>
              <a:rPr lang="it-IT" sz="1800" dirty="0" smtClean="0">
                <a:latin typeface="Arial" panose="020B0604020202020204" pitchFamily="34" charset="0"/>
                <a:cs typeface="Arial" panose="020B0604020202020204" pitchFamily="34" charset="0"/>
              </a:rPr>
              <a:t>della sussistenza delle restanti condizioni.</a:t>
            </a:r>
            <a:br>
              <a:rPr lang="it-IT" sz="1800" dirty="0" smtClean="0">
                <a:latin typeface="Arial" panose="020B0604020202020204" pitchFamily="34" charset="0"/>
                <a:cs typeface="Arial" panose="020B0604020202020204" pitchFamily="34" charset="0"/>
              </a:rPr>
            </a:br>
            <a:r>
              <a:rPr lang="it-IT" sz="1800" u="sng" dirty="0" smtClean="0">
                <a:latin typeface="Arial" panose="020B0604020202020204" pitchFamily="34" charset="0"/>
                <a:cs typeface="Arial" panose="020B0604020202020204" pitchFamily="34" charset="0"/>
              </a:rPr>
              <a:t>PRIMA ANALISI</a:t>
            </a:r>
            <a:r>
              <a:rPr lang="it-IT" sz="1800" dirty="0" smtClean="0">
                <a:latin typeface="Arial" panose="020B0604020202020204" pitchFamily="34" charset="0"/>
                <a:cs typeface="Arial" panose="020B0604020202020204" pitchFamily="34" charset="0"/>
              </a:rPr>
              <a:t>: l’assunzione non deve violare diritto di precedenza alla riassunzione di un altro lavoratore licenziato da un rapporto a tempo indeterminato o cessato da un rapporto a termine.</a:t>
            </a:r>
            <a:r>
              <a:rPr lang="it-IT" sz="1800" dirty="0"/>
              <a:t/>
            </a:r>
            <a:br>
              <a:rPr lang="it-IT" sz="1800" dirty="0"/>
            </a:br>
            <a:endParaRPr lang="it-IT" sz="1800" dirty="0"/>
          </a:p>
        </p:txBody>
      </p:sp>
      <p:sp>
        <p:nvSpPr>
          <p:cNvPr id="3" name="Freccia in giù 2"/>
          <p:cNvSpPr/>
          <p:nvPr/>
        </p:nvSpPr>
        <p:spPr>
          <a:xfrm>
            <a:off x="4573167" y="15567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451151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olo 1"/>
          <p:cNvSpPr>
            <a:spLocks noGrp="1"/>
          </p:cNvSpPr>
          <p:nvPr>
            <p:ph type="title"/>
          </p:nvPr>
        </p:nvSpPr>
        <p:spPr/>
        <p:txBody>
          <a:bodyPr/>
          <a:lstStyle/>
          <a:p>
            <a:pPr algn="ctr"/>
            <a:r>
              <a:rPr lang="it-IT" altLang="it-IT" sz="4400" b="1" smtClean="0">
                <a:solidFill>
                  <a:srgbClr val="0066FF"/>
                </a:solidFill>
              </a:rPr>
              <a:t>Incompatibilità</a:t>
            </a:r>
            <a:r>
              <a:rPr lang="it-IT" altLang="it-IT" sz="4400" smtClean="0">
                <a:solidFill>
                  <a:srgbClr val="0070C0"/>
                </a:solidFill>
              </a:rPr>
              <a:t> </a:t>
            </a:r>
          </a:p>
        </p:txBody>
      </p:sp>
      <p:sp>
        <p:nvSpPr>
          <p:cNvPr id="73731" name="Segnaposto contenuto 2"/>
          <p:cNvSpPr>
            <a:spLocks noGrp="1"/>
          </p:cNvSpPr>
          <p:nvPr>
            <p:ph idx="1"/>
          </p:nvPr>
        </p:nvSpPr>
        <p:spPr bwMode="auto"/>
        <p:txBody>
          <a:bodyPr wrap="square" numCol="1" anchor="t" anchorCtr="0" compatLnSpc="1">
            <a:prstTxWarp prst="textNoShape">
              <a:avLst/>
            </a:prstTxWarp>
          </a:bodyPr>
          <a:lstStyle/>
          <a:p>
            <a:pPr marL="0" indent="0" algn="just">
              <a:buFont typeface="Arial" panose="020B0604020202020204" pitchFamily="34" charset="0"/>
              <a:buNone/>
            </a:pPr>
            <a:r>
              <a:rPr lang="it-IT" altLang="it-IT" sz="2700" smtClean="0">
                <a:latin typeface="Arial" panose="020B0604020202020204" pitchFamily="34" charset="0"/>
                <a:cs typeface="Arial" panose="020B0604020202020204" pitchFamily="34" charset="0"/>
              </a:rPr>
              <a:t>L’esonero NON è cumulabile con «altri esoneri o riduzioni delle aliquote di finanziamento previsti dalla normativa vigente».</a:t>
            </a:r>
          </a:p>
          <a:p>
            <a:pPr marL="0" indent="0">
              <a:buFont typeface="Arial" panose="020B0604020202020204" pitchFamily="34" charset="0"/>
              <a:buNone/>
            </a:pPr>
            <a:endParaRPr lang="it-IT" altLang="it-IT"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it-IT" altLang="it-IT" sz="1800" i="1" u="sng" smtClean="0">
                <a:latin typeface="Arial" panose="020B0604020202020204" pitchFamily="34" charset="0"/>
                <a:cs typeface="Arial" panose="020B0604020202020204" pitchFamily="34" charset="0"/>
              </a:rPr>
              <a:t>Esempio:</a:t>
            </a:r>
            <a:r>
              <a:rPr lang="it-IT" altLang="it-IT" sz="1800" i="1" smtClean="0">
                <a:latin typeface="Arial" panose="020B0604020202020204" pitchFamily="34" charset="0"/>
                <a:cs typeface="Arial" panose="020B0604020202020204" pitchFamily="34" charset="0"/>
              </a:rPr>
              <a:t> incentivo per l’assunzione di lavoratori con più di 50 anni di età disoccupati da oltre dodici mesi e di donne prive di impiego regolarmente retribuito da almeno ventiquattro mesi ovvero prive di impiego da almeno sei mesi e appartenenti a particolari aree (art. 4 commi 8 e seguenti Legge n. 92/2012)</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olo 1"/>
          <p:cNvSpPr>
            <a:spLocks noGrp="1"/>
          </p:cNvSpPr>
          <p:nvPr>
            <p:ph type="title"/>
          </p:nvPr>
        </p:nvSpPr>
        <p:spPr/>
        <p:txBody>
          <a:bodyPr/>
          <a:lstStyle/>
          <a:p>
            <a:pPr algn="ctr"/>
            <a:r>
              <a:rPr lang="it-IT" altLang="it-IT" sz="5400" b="1" smtClean="0">
                <a:solidFill>
                  <a:srgbClr val="0066FF"/>
                </a:solidFill>
              </a:rPr>
              <a:t>Compatibilità</a:t>
            </a:r>
          </a:p>
        </p:txBody>
      </p:sp>
      <p:sp>
        <p:nvSpPr>
          <p:cNvPr id="3" name="Segnaposto contenuto 2"/>
          <p:cNvSpPr>
            <a:spLocks noGrp="1"/>
          </p:cNvSpPr>
          <p:nvPr>
            <p:ph idx="1"/>
          </p:nvPr>
        </p:nvSpPr>
        <p:spPr/>
        <p:txBody>
          <a:bodyPr/>
          <a:lstStyle/>
          <a:p>
            <a:pPr marL="0" indent="0" fontAlgn="auto">
              <a:spcAft>
                <a:spcPts val="0"/>
              </a:spcAft>
              <a:buFont typeface="Arial" panose="020B0604020202020204" pitchFamily="34" charset="0"/>
              <a:buNone/>
              <a:defRPr/>
            </a:pPr>
            <a:r>
              <a:rPr lang="it-IT" sz="2400" dirty="0">
                <a:latin typeface="Arial" panose="020B0604020202020204" pitchFamily="34" charset="0"/>
                <a:cs typeface="Arial" panose="020B0604020202020204" pitchFamily="34" charset="0"/>
              </a:rPr>
              <a:t>E</a:t>
            </a:r>
            <a:r>
              <a:rPr lang="it-IT" sz="2400" dirty="0" smtClean="0">
                <a:latin typeface="Arial" panose="020B0604020202020204" pitchFamily="34" charset="0"/>
                <a:cs typeface="Arial" panose="020B0604020202020204" pitchFamily="34" charset="0"/>
              </a:rPr>
              <a:t>sonero cumulabile con i seguenti incentivi:</a:t>
            </a:r>
          </a:p>
          <a:p>
            <a:pPr fontAlgn="auto">
              <a:spcAft>
                <a:spcPts val="0"/>
              </a:spcAft>
              <a:defRPr/>
            </a:pPr>
            <a:r>
              <a:rPr lang="it-IT" sz="2400" dirty="0">
                <a:latin typeface="Arial" panose="020B0604020202020204" pitchFamily="34" charset="0"/>
                <a:cs typeface="Arial" panose="020B0604020202020204" pitchFamily="34" charset="0"/>
              </a:rPr>
              <a:t>l</a:t>
            </a:r>
            <a:r>
              <a:rPr lang="it-IT" sz="2400" dirty="0" smtClean="0">
                <a:latin typeface="Arial" panose="020B0604020202020204" pitchFamily="34" charset="0"/>
                <a:cs typeface="Arial" panose="020B0604020202020204" pitchFamily="34" charset="0"/>
              </a:rPr>
              <a:t>avoratori disabili (art. 13 Legge 68/1999);</a:t>
            </a:r>
          </a:p>
          <a:p>
            <a:pPr fontAlgn="auto">
              <a:spcAft>
                <a:spcPts val="0"/>
              </a:spcAft>
              <a:defRPr/>
            </a:pPr>
            <a:r>
              <a:rPr lang="it-IT" sz="2400" dirty="0" smtClean="0">
                <a:latin typeface="Arial" panose="020B0604020202020204" pitchFamily="34" charset="0"/>
                <a:cs typeface="Arial" panose="020B0604020202020204" pitchFamily="34" charset="0"/>
              </a:rPr>
              <a:t>«Giovani Genitori»</a:t>
            </a:r>
          </a:p>
          <a:p>
            <a:pPr fontAlgn="auto">
              <a:spcAft>
                <a:spcPts val="0"/>
              </a:spcAft>
              <a:defRPr/>
            </a:pPr>
            <a:r>
              <a:rPr lang="it-IT" sz="2400" dirty="0">
                <a:latin typeface="Arial" panose="020B0604020202020204" pitchFamily="34" charset="0"/>
                <a:cs typeface="Arial" panose="020B0604020202020204" pitchFamily="34" charset="0"/>
              </a:rPr>
              <a:t>l</a:t>
            </a:r>
            <a:r>
              <a:rPr lang="it-IT" sz="2400" dirty="0" smtClean="0">
                <a:latin typeface="Arial" panose="020B0604020202020204" pitchFamily="34" charset="0"/>
                <a:cs typeface="Arial" panose="020B0604020202020204" pitchFamily="34" charset="0"/>
              </a:rPr>
              <a:t>avoratori beneficiari di Aspi (art. 2 comma 10 bis Legge 92/2012);</a:t>
            </a:r>
          </a:p>
          <a:p>
            <a:pPr fontAlgn="auto">
              <a:spcAft>
                <a:spcPts val="0"/>
              </a:spcAft>
              <a:defRPr/>
            </a:pPr>
            <a:r>
              <a:rPr lang="it-IT" sz="2400" dirty="0" smtClean="0">
                <a:latin typeface="Arial" panose="020B0604020202020204" pitchFamily="34" charset="0"/>
                <a:cs typeface="Arial" panose="020B0604020202020204" pitchFamily="34" charset="0"/>
              </a:rPr>
              <a:t>«Garanzia Giovani»</a:t>
            </a:r>
          </a:p>
          <a:p>
            <a:pPr fontAlgn="auto">
              <a:spcAft>
                <a:spcPts val="0"/>
              </a:spcAft>
              <a:defRPr/>
            </a:pPr>
            <a:r>
              <a:rPr lang="it-IT" sz="2400" dirty="0">
                <a:latin typeface="Arial" panose="020B0604020202020204" pitchFamily="34" charset="0"/>
                <a:cs typeface="Arial" panose="020B0604020202020204" pitchFamily="34" charset="0"/>
              </a:rPr>
              <a:t>g</a:t>
            </a:r>
            <a:r>
              <a:rPr lang="it-IT" sz="2400" dirty="0" smtClean="0">
                <a:latin typeface="Arial" panose="020B0604020202020204" pitchFamily="34" charset="0"/>
                <a:cs typeface="Arial" panose="020B0604020202020204" pitchFamily="34" charset="0"/>
              </a:rPr>
              <a:t>iovani entro i 29 anni a tempo indeterminato (D.L. 76/2013): esonero contributivo triennale ammesso in  misura limitata.</a:t>
            </a:r>
          </a:p>
          <a:p>
            <a:pPr marL="0" indent="0" algn="ctr" fontAlgn="auto">
              <a:spcAft>
                <a:spcPts val="0"/>
              </a:spcAft>
              <a:buFont typeface="Arial" panose="020B0604020202020204" pitchFamily="34" charset="0"/>
              <a:buNone/>
              <a:defRPr/>
            </a:pPr>
            <a:r>
              <a:rPr lang="it-IT" sz="2400" dirty="0" smtClean="0">
                <a:latin typeface="Arial" panose="020B0604020202020204" pitchFamily="34" charset="0"/>
                <a:cs typeface="Arial" panose="020B0604020202020204" pitchFamily="34" charset="0"/>
              </a:rPr>
              <a:t>INOLTRE</a:t>
            </a:r>
          </a:p>
          <a:p>
            <a:pPr marL="0" indent="0" fontAlgn="auto">
              <a:spcAft>
                <a:spcPts val="0"/>
              </a:spcAft>
              <a:buFont typeface="Arial" panose="020B0604020202020204" pitchFamily="34" charset="0"/>
              <a:buNone/>
              <a:defRPr/>
            </a:pPr>
            <a:endParaRPr lang="it-IT" sz="2400" dirty="0">
              <a:latin typeface="Arial" panose="020B0604020202020204" pitchFamily="34" charset="0"/>
              <a:cs typeface="Arial" panose="020B0604020202020204" pitchFamily="34" charset="0"/>
            </a:endParaRPr>
          </a:p>
          <a:p>
            <a:pPr marL="0" indent="0" fontAlgn="auto">
              <a:spcAft>
                <a:spcPts val="0"/>
              </a:spcAft>
              <a:buFont typeface="Arial" panose="020B0604020202020204" pitchFamily="34" charset="0"/>
              <a:buNone/>
              <a:defRPr/>
            </a:pPr>
            <a:endParaRPr lang="it-IT" dirty="0" smtClean="0"/>
          </a:p>
        </p:txBody>
      </p:sp>
      <p:sp>
        <p:nvSpPr>
          <p:cNvPr id="4" name="Freccia a destra 3"/>
          <p:cNvSpPr/>
          <p:nvPr/>
        </p:nvSpPr>
        <p:spPr>
          <a:xfrm>
            <a:off x="7389813" y="5060950"/>
            <a:ext cx="735012" cy="3635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it-IT">
              <a:solidFill>
                <a:srgbClr val="0000FF"/>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olo 1"/>
          <p:cNvSpPr>
            <a:spLocks noGrp="1"/>
          </p:cNvSpPr>
          <p:nvPr>
            <p:ph type="title"/>
          </p:nvPr>
        </p:nvSpPr>
        <p:spPr/>
        <p:txBody>
          <a:bodyPr/>
          <a:lstStyle/>
          <a:p>
            <a:pPr algn="ctr"/>
            <a:r>
              <a:rPr lang="it-IT" altLang="it-IT" b="1" smtClean="0">
                <a:solidFill>
                  <a:srgbClr val="0066FF"/>
                </a:solidFill>
              </a:rPr>
              <a:t>Assunzione lavoratori iscritti 223/91 (art. 6)</a:t>
            </a:r>
          </a:p>
        </p:txBody>
      </p:sp>
      <p:sp>
        <p:nvSpPr>
          <p:cNvPr id="3" name="Segnaposto contenuto 2"/>
          <p:cNvSpPr>
            <a:spLocks noGrp="1"/>
          </p:cNvSpPr>
          <p:nvPr>
            <p:ph idx="1"/>
          </p:nvPr>
        </p:nvSpPr>
        <p:spPr/>
        <p:txBody>
          <a:bodyPr/>
          <a:lstStyle/>
          <a:p>
            <a:pPr marL="0" indent="0" algn="just" fontAlgn="auto">
              <a:spcAft>
                <a:spcPts val="0"/>
              </a:spcAft>
              <a:buFont typeface="Arial" panose="020B0604020202020204" pitchFamily="34" charset="0"/>
              <a:buNone/>
              <a:defRPr/>
            </a:pPr>
            <a:r>
              <a:rPr lang="it-IT" dirty="0" smtClean="0">
                <a:latin typeface="Arial" panose="020B0604020202020204" pitchFamily="34" charset="0"/>
                <a:cs typeface="Arial" panose="020B0604020202020204" pitchFamily="34" charset="0"/>
              </a:rPr>
              <a:t>Esonero CUMULABILE per datori di lavoro che effettuano </a:t>
            </a:r>
            <a:r>
              <a:rPr lang="it-IT" dirty="0">
                <a:latin typeface="Arial" panose="020B0604020202020204" pitchFamily="34" charset="0"/>
                <a:cs typeface="Arial" panose="020B0604020202020204" pitchFamily="34" charset="0"/>
              </a:rPr>
              <a:t>nuove assunzioni con contratto a tempo indeterminato di lavoratori iscritti nelle liste di </a:t>
            </a:r>
            <a:r>
              <a:rPr lang="it-IT" dirty="0" smtClean="0">
                <a:latin typeface="Arial" panose="020B0604020202020204" pitchFamily="34" charset="0"/>
                <a:cs typeface="Arial" panose="020B0604020202020204" pitchFamily="34" charset="0"/>
              </a:rPr>
              <a:t>mobilità.</a:t>
            </a:r>
          </a:p>
          <a:p>
            <a:pPr marL="0" indent="0" algn="just" fontAlgn="auto">
              <a:spcAft>
                <a:spcPts val="0"/>
              </a:spcAft>
              <a:buFont typeface="Arial" panose="020B0604020202020204" pitchFamily="34" charset="0"/>
              <a:buNone/>
              <a:defRPr/>
            </a:pPr>
            <a:r>
              <a:rPr lang="it-IT" dirty="0" smtClean="0">
                <a:latin typeface="Arial" panose="020B0604020202020204" pitchFamily="34" charset="0"/>
                <a:cs typeface="Arial" panose="020B0604020202020204" pitchFamily="34" charset="0"/>
              </a:rPr>
              <a:t>Beneficiano:</a:t>
            </a:r>
          </a:p>
          <a:p>
            <a:pPr algn="just" fontAlgn="auto">
              <a:spcAft>
                <a:spcPts val="0"/>
              </a:spcAft>
              <a:defRPr/>
            </a:pPr>
            <a:r>
              <a:rPr lang="it-IT" dirty="0" smtClean="0">
                <a:latin typeface="Arial" panose="020B0604020202020204" pitchFamily="34" charset="0"/>
                <a:cs typeface="Arial" panose="020B0604020202020204" pitchFamily="34" charset="0"/>
              </a:rPr>
              <a:t>dell’esonero </a:t>
            </a:r>
            <a:r>
              <a:rPr lang="it-IT" dirty="0">
                <a:latin typeface="Arial" panose="020B0604020202020204" pitchFamily="34" charset="0"/>
                <a:cs typeface="Arial" panose="020B0604020202020204" pitchFamily="34" charset="0"/>
              </a:rPr>
              <a:t>contributivo di cui alla Legge di stabilità </a:t>
            </a:r>
            <a:r>
              <a:rPr lang="it-IT" dirty="0" smtClean="0">
                <a:latin typeface="Arial" panose="020B0604020202020204" pitchFamily="34" charset="0"/>
                <a:cs typeface="Arial" panose="020B0604020202020204" pitchFamily="34" charset="0"/>
              </a:rPr>
              <a:t>2015;</a:t>
            </a:r>
          </a:p>
          <a:p>
            <a:pPr algn="just" fontAlgn="auto">
              <a:spcAft>
                <a:spcPts val="0"/>
              </a:spcAft>
              <a:defRPr/>
            </a:pPr>
            <a:r>
              <a:rPr lang="it-IT" dirty="0" smtClean="0">
                <a:latin typeface="Arial" panose="020B0604020202020204" pitchFamily="34" charset="0"/>
                <a:cs typeface="Arial" panose="020B0604020202020204" pitchFamily="34" charset="0"/>
              </a:rPr>
              <a:t>incentivo </a:t>
            </a:r>
            <a:r>
              <a:rPr lang="it-IT" dirty="0">
                <a:latin typeface="Arial" panose="020B0604020202020204" pitchFamily="34" charset="0"/>
                <a:cs typeface="Arial" panose="020B0604020202020204" pitchFamily="34" charset="0"/>
              </a:rPr>
              <a:t>di natura economica di cui all’art. 8, comma 4, della legge n. 223/1991, pari al 50% dell’indennità mensile che sarebbe spettata al lavoratore per il residuo periodo di diritto alla indennità medesima, fino ad un massimo di 12 mesi ovvero di 24 mesi, per assunzione di lavoratori di età superiore a 50 </a:t>
            </a:r>
            <a:r>
              <a:rPr lang="it-IT" dirty="0" smtClean="0">
                <a:latin typeface="Arial" panose="020B0604020202020204" pitchFamily="34" charset="0"/>
                <a:cs typeface="Arial" panose="020B0604020202020204" pitchFamily="34" charset="0"/>
              </a:rPr>
              <a:t>anni.</a:t>
            </a:r>
            <a:endParaRPr lang="it-IT"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asellaDiTesto 5"/>
          <p:cNvSpPr txBox="1">
            <a:spLocks noChangeArrowheads="1"/>
          </p:cNvSpPr>
          <p:nvPr/>
        </p:nvSpPr>
        <p:spPr bwMode="auto">
          <a:xfrm>
            <a:off x="1042988" y="1412875"/>
            <a:ext cx="6769100" cy="4832350"/>
          </a:xfrm>
          <a:prstGeom prst="rect">
            <a:avLst/>
          </a:prstGeom>
          <a:noFill/>
          <a:ln w="9525">
            <a:noFill/>
            <a:miter lim="800000"/>
            <a:headEnd/>
            <a:tailEnd/>
          </a:ln>
        </p:spPr>
        <p:txBody>
          <a:bodyPr>
            <a:spAutoFit/>
          </a:bodyPr>
          <a:lstStyle/>
          <a:p>
            <a:pPr algn="just" eaLnBrk="1" hangingPunct="1">
              <a:defRPr/>
            </a:pPr>
            <a:r>
              <a:rPr lang="it-IT" sz="2800" dirty="0"/>
              <a:t>	Possono optare:</a:t>
            </a:r>
          </a:p>
          <a:p>
            <a:pPr algn="just" eaLnBrk="1" hangingPunct="1">
              <a:defRPr/>
            </a:pPr>
            <a:endParaRPr lang="it-IT" sz="2800" dirty="0"/>
          </a:p>
          <a:p>
            <a:pPr marL="263525" indent="-263525" algn="just" eaLnBrk="1" hangingPunct="1">
              <a:buFont typeface="Wingdings" pitchFamily="2" charset="2"/>
              <a:buChar char="Ø"/>
              <a:defRPr/>
            </a:pPr>
            <a:r>
              <a:rPr lang="it-IT" sz="2800" dirty="0"/>
              <a:t>Lavoratori dipendenti del settore privato con un rapporto di lavoro di almeno sei mesi</a:t>
            </a:r>
          </a:p>
          <a:p>
            <a:pPr marL="263525" indent="-263525" algn="just" eaLnBrk="1" hangingPunct="1">
              <a:buFont typeface="Wingdings" pitchFamily="2" charset="2"/>
              <a:buChar char="Ø"/>
              <a:defRPr/>
            </a:pPr>
            <a:endParaRPr lang="it-IT" sz="2800" dirty="0"/>
          </a:p>
          <a:p>
            <a:pPr algn="just" eaLnBrk="1" hangingPunct="1">
              <a:defRPr/>
            </a:pPr>
            <a:r>
              <a:rPr lang="it-IT" sz="2800" dirty="0"/>
              <a:t>Non si applica:</a:t>
            </a:r>
          </a:p>
          <a:p>
            <a:pPr algn="just" eaLnBrk="1" hangingPunct="1">
              <a:defRPr/>
            </a:pPr>
            <a:endParaRPr lang="it-IT" sz="2800" dirty="0"/>
          </a:p>
          <a:p>
            <a:pPr marL="263525" indent="-263525" algn="just" eaLnBrk="1" hangingPunct="1">
              <a:buFont typeface="Wingdings" pitchFamily="2" charset="2"/>
              <a:buChar char="ü"/>
              <a:defRPr/>
            </a:pPr>
            <a:r>
              <a:rPr lang="it-IT" sz="2800" dirty="0"/>
              <a:t>Datori di lavoro sottoposti a procedure concorsuali</a:t>
            </a:r>
          </a:p>
          <a:p>
            <a:pPr algn="just" eaLnBrk="1" hangingPunct="1">
              <a:buFont typeface="Wingdings" pitchFamily="2" charset="2"/>
              <a:buChar char="ü"/>
              <a:defRPr/>
            </a:pPr>
            <a:r>
              <a:rPr lang="it-IT" sz="2800" dirty="0"/>
              <a:t>Aziende dichiarate in crisi</a:t>
            </a:r>
          </a:p>
        </p:txBody>
      </p:sp>
      <p:sp>
        <p:nvSpPr>
          <p:cNvPr id="49158" name="AutoShape 6"/>
          <p:cNvSpPr>
            <a:spLocks noChangeArrowheads="1"/>
          </p:cNvSpPr>
          <p:nvPr/>
        </p:nvSpPr>
        <p:spPr bwMode="auto">
          <a:xfrm>
            <a:off x="971550" y="404813"/>
            <a:ext cx="702945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TFR in busta paga</a:t>
            </a:r>
          </a:p>
          <a:p>
            <a:pPr algn="ctr" eaLnBrk="1" hangingPunct="1">
              <a:defRPr/>
            </a:pPr>
            <a:r>
              <a:rPr lang="it-IT" sz="3600" b="1" dirty="0">
                <a:solidFill>
                  <a:srgbClr val="0066FF"/>
                </a:solidFill>
              </a:rPr>
              <a:t>Art. 1 </a:t>
            </a:r>
            <a:r>
              <a:rPr lang="it-IT" sz="3600" b="1" dirty="0">
                <a:solidFill>
                  <a:srgbClr val="0066FF"/>
                </a:solidFill>
                <a:latin typeface="Calibri" pitchFamily="34" charset="0"/>
                <a:cs typeface="Arial" charset="0"/>
              </a:rPr>
              <a:t>Commi da 26 a 34</a:t>
            </a:r>
          </a:p>
        </p:txBody>
      </p:sp>
      <p:sp>
        <p:nvSpPr>
          <p:cNvPr id="20484"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EC4A86D-FA20-42CB-A371-ED1864CB3130}"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olo 1"/>
          <p:cNvSpPr>
            <a:spLocks noGrp="1"/>
          </p:cNvSpPr>
          <p:nvPr>
            <p:ph type="title"/>
          </p:nvPr>
        </p:nvSpPr>
        <p:spPr/>
        <p:txBody>
          <a:bodyPr/>
          <a:lstStyle/>
          <a:p>
            <a:pPr algn="ctr"/>
            <a:r>
              <a:rPr lang="it-IT" altLang="it-IT" sz="4000" b="1" smtClean="0">
                <a:solidFill>
                  <a:srgbClr val="0066FF"/>
                </a:solidFill>
              </a:rPr>
              <a:t>Soppressioni</a:t>
            </a:r>
          </a:p>
        </p:txBody>
      </p:sp>
      <p:sp>
        <p:nvSpPr>
          <p:cNvPr id="76803" name="Segnaposto contenuto 2"/>
          <p:cNvSpPr>
            <a:spLocks noGrp="1"/>
          </p:cNvSpPr>
          <p:nvPr>
            <p:ph idx="1"/>
          </p:nvPr>
        </p:nvSpPr>
        <p:spPr bwMode="auto"/>
        <p:txBody>
          <a:bodyPr wrap="square" numCol="1" anchor="t" anchorCtr="0" compatLnSpc="1">
            <a:prstTxWarp prst="textNoShape">
              <a:avLst/>
            </a:prstTxWarp>
          </a:bodyPr>
          <a:lstStyle/>
          <a:p>
            <a:pPr marL="0" indent="0" algn="just">
              <a:buFont typeface="Arial" panose="020B0604020202020204" pitchFamily="34" charset="0"/>
              <a:buNone/>
            </a:pPr>
            <a:endParaRPr lang="it-IT" altLang="it-IT" smtClean="0"/>
          </a:p>
          <a:p>
            <a:pPr marL="0" indent="0" algn="just">
              <a:buFont typeface="Arial" panose="020B0604020202020204" pitchFamily="34" charset="0"/>
              <a:buNone/>
            </a:pPr>
            <a:r>
              <a:rPr lang="it-IT" altLang="it-IT" smtClean="0">
                <a:latin typeface="Arial" panose="020B0604020202020204" pitchFamily="34" charset="0"/>
                <a:cs typeface="Arial" panose="020B0604020202020204" pitchFamily="34" charset="0"/>
              </a:rPr>
              <a:t>I benefici contributivi di cui all’art. 8, comma 9, della legge 29 dicembre 1990, n. 407, e successive modificazioni (riduzione del 50% dei contributi previdenziali e assistenziali a carico del datore di lavoro per un periodo di 36 mesi a partire dalla data di assunzione) </a:t>
            </a:r>
            <a:r>
              <a:rPr lang="it-IT" altLang="it-IT" u="sng" smtClean="0">
                <a:latin typeface="Arial" panose="020B0604020202020204" pitchFamily="34" charset="0"/>
                <a:cs typeface="Arial" panose="020B0604020202020204" pitchFamily="34" charset="0"/>
              </a:rPr>
              <a:t>sono soppressi</a:t>
            </a:r>
            <a:r>
              <a:rPr lang="it-IT" altLang="it-IT" smtClean="0">
                <a:latin typeface="Arial" panose="020B0604020202020204" pitchFamily="34" charset="0"/>
                <a:cs typeface="Arial" panose="020B0604020202020204" pitchFamily="34" charset="0"/>
              </a:rPr>
              <a:t> con riferimento alle assunzioni dei lavoratori ivi indicati decorrenti dal 1 gennaio 2015.</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olo 1"/>
          <p:cNvSpPr>
            <a:spLocks noGrp="1"/>
          </p:cNvSpPr>
          <p:nvPr>
            <p:ph type="title"/>
          </p:nvPr>
        </p:nvSpPr>
        <p:spPr/>
        <p:txBody>
          <a:bodyPr/>
          <a:lstStyle/>
          <a:p>
            <a:pPr algn="ctr"/>
            <a:r>
              <a:rPr lang="it-IT" altLang="it-IT" sz="4000" b="1" smtClean="0">
                <a:solidFill>
                  <a:srgbClr val="0066FF"/>
                </a:solidFill>
              </a:rPr>
              <a:t>Questioni aperte</a:t>
            </a:r>
            <a:r>
              <a:rPr lang="it-IT" altLang="it-IT" b="1" smtClean="0">
                <a:solidFill>
                  <a:srgbClr val="0066FF"/>
                </a:solidFill>
              </a:rPr>
              <a:t/>
            </a:r>
            <a:br>
              <a:rPr lang="it-IT" altLang="it-IT" b="1" smtClean="0">
                <a:solidFill>
                  <a:srgbClr val="0066FF"/>
                </a:solidFill>
              </a:rPr>
            </a:br>
            <a:endParaRPr lang="it-IT" altLang="it-IT" b="1" smtClean="0">
              <a:solidFill>
                <a:srgbClr val="0066FF"/>
              </a:solidFill>
            </a:endParaRPr>
          </a:p>
        </p:txBody>
      </p:sp>
      <p:sp>
        <p:nvSpPr>
          <p:cNvPr id="3" name="Segnaposto contenuto 2"/>
          <p:cNvSpPr>
            <a:spLocks noGrp="1"/>
          </p:cNvSpPr>
          <p:nvPr>
            <p:ph idx="1"/>
          </p:nvPr>
        </p:nvSpPr>
        <p:spPr/>
        <p:txBody>
          <a:bodyPr/>
          <a:lstStyle/>
          <a:p>
            <a:pPr marL="0" indent="0" fontAlgn="auto">
              <a:spcAft>
                <a:spcPts val="0"/>
              </a:spcAft>
              <a:buFont typeface="Arial" panose="020B0604020202020204" pitchFamily="34" charset="0"/>
              <a:buNone/>
              <a:defRPr/>
            </a:pPr>
            <a:endParaRPr lang="it-IT" dirty="0">
              <a:latin typeface="Arial" panose="020B0604020202020204" pitchFamily="34" charset="0"/>
              <a:cs typeface="Arial" panose="020B0604020202020204" pitchFamily="34" charset="0"/>
            </a:endParaRPr>
          </a:p>
          <a:p>
            <a:pPr fontAlgn="auto">
              <a:spcAft>
                <a:spcPts val="0"/>
              </a:spcAft>
              <a:defRPr/>
            </a:pPr>
            <a:r>
              <a:rPr lang="it-IT" sz="2700" dirty="0" smtClean="0">
                <a:latin typeface="Arial" panose="020B0604020202020204" pitchFamily="34" charset="0"/>
                <a:cs typeface="Arial" panose="020B0604020202020204" pitchFamily="34" charset="0"/>
              </a:rPr>
              <a:t>Istruzioni operative per il recupero delle somme;</a:t>
            </a:r>
          </a:p>
          <a:p>
            <a:pPr fontAlgn="auto">
              <a:spcAft>
                <a:spcPts val="0"/>
              </a:spcAft>
              <a:defRPr/>
            </a:pPr>
            <a:r>
              <a:rPr lang="it-IT" sz="2700" dirty="0" smtClean="0">
                <a:latin typeface="Arial" panose="020B0604020202020204" pitchFamily="34" charset="0"/>
                <a:cs typeface="Arial" panose="020B0604020202020204" pitchFamily="34" charset="0"/>
              </a:rPr>
              <a:t>Recupero </a:t>
            </a:r>
            <a:r>
              <a:rPr lang="it-IT" sz="2700" dirty="0">
                <a:latin typeface="Arial" panose="020B0604020202020204" pitchFamily="34" charset="0"/>
                <a:cs typeface="Arial" panose="020B0604020202020204" pitchFamily="34" charset="0"/>
              </a:rPr>
              <a:t>1,40% stabilizzazione contratti a tempo determinato;</a:t>
            </a:r>
          </a:p>
          <a:p>
            <a:pPr fontAlgn="auto">
              <a:spcAft>
                <a:spcPts val="0"/>
              </a:spcAft>
              <a:defRPr/>
            </a:pPr>
            <a:r>
              <a:rPr lang="it-IT" sz="2700" dirty="0">
                <a:latin typeface="Arial" panose="020B0604020202020204" pitchFamily="34" charset="0"/>
                <a:cs typeface="Arial" panose="020B0604020202020204" pitchFamily="34" charset="0"/>
              </a:rPr>
              <a:t>Versamento contributo 0,30% (optato per i fondi professionali);</a:t>
            </a:r>
          </a:p>
          <a:p>
            <a:pPr fontAlgn="auto">
              <a:spcAft>
                <a:spcPts val="0"/>
              </a:spcAft>
              <a:defRPr/>
            </a:pPr>
            <a:r>
              <a:rPr lang="it-IT" sz="2700" dirty="0">
                <a:latin typeface="Arial" panose="020B0604020202020204" pitchFamily="34" charset="0"/>
                <a:cs typeface="Arial" panose="020B0604020202020204" pitchFamily="34" charset="0"/>
              </a:rPr>
              <a:t>Inoccupati da sei mesi a tempo indeterminato: certificazione</a:t>
            </a:r>
            <a:r>
              <a:rPr lang="it-IT" dirty="0" smtClean="0">
                <a:latin typeface="Arial" panose="020B0604020202020204" pitchFamily="34" charset="0"/>
                <a:cs typeface="Arial" panose="020B0604020202020204" pitchFamily="34" charset="0"/>
              </a:rPr>
              <a:t>.</a:t>
            </a:r>
            <a:endParaRPr lang="it-IT" dirty="0">
              <a:latin typeface="Arial" panose="020B0604020202020204" pitchFamily="34" charset="0"/>
              <a:cs typeface="Arial" panose="020B0604020202020204" pitchFamily="34" charset="0"/>
            </a:endParaRPr>
          </a:p>
          <a:p>
            <a:pPr marL="0" indent="0" fontAlgn="auto">
              <a:spcAft>
                <a:spcPts val="0"/>
              </a:spcAft>
              <a:buFont typeface="Arial" panose="020B0604020202020204" pitchFamily="34" charset="0"/>
              <a:buNone/>
              <a:defRPr/>
            </a:pP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olo 1"/>
          <p:cNvSpPr>
            <a:spLocks noGrp="1"/>
          </p:cNvSpPr>
          <p:nvPr>
            <p:ph type="title"/>
          </p:nvPr>
        </p:nvSpPr>
        <p:spPr/>
        <p:txBody>
          <a:bodyPr/>
          <a:lstStyle/>
          <a:p>
            <a:pPr algn="ctr"/>
            <a:r>
              <a:rPr lang="it-IT" altLang="it-IT" b="1" smtClean="0">
                <a:solidFill>
                  <a:srgbClr val="0066FF"/>
                </a:solidFill>
              </a:rPr>
              <a:t>Uso slides</a:t>
            </a:r>
          </a:p>
        </p:txBody>
      </p:sp>
      <p:sp>
        <p:nvSpPr>
          <p:cNvPr id="3" name="Segnaposto contenuto 2"/>
          <p:cNvSpPr>
            <a:spLocks noGrp="1"/>
          </p:cNvSpPr>
          <p:nvPr>
            <p:ph idx="1"/>
          </p:nvPr>
        </p:nvSpPr>
        <p:spPr/>
        <p:txBody>
          <a:bodyPr/>
          <a:lstStyle/>
          <a:p>
            <a:pPr marL="0" indent="0" algn="just" fontAlgn="auto">
              <a:spcAft>
                <a:spcPts val="0"/>
              </a:spcAft>
              <a:buFont typeface="Arial" panose="020B0604020202020204" pitchFamily="34" charset="0"/>
              <a:buNone/>
              <a:defRPr/>
            </a:pPr>
            <a:r>
              <a:rPr lang="it-IT" sz="2700" b="1" dirty="0"/>
              <a:t>Le </a:t>
            </a:r>
            <a:r>
              <a:rPr lang="it-IT" sz="2700" b="1" dirty="0" err="1"/>
              <a:t>slides</a:t>
            </a:r>
            <a:r>
              <a:rPr lang="it-IT" sz="2700" b="1" dirty="0"/>
              <a:t> sono state ideate al fine di supportare la  presentazione del presente convegno, avvenuta ad opera dei relatori.</a:t>
            </a:r>
          </a:p>
          <a:p>
            <a:pPr algn="just" fontAlgn="auto">
              <a:spcAft>
                <a:spcPts val="0"/>
              </a:spcAft>
              <a:defRPr/>
            </a:pPr>
            <a:endParaRPr lang="it-IT" sz="2700" b="1" dirty="0"/>
          </a:p>
          <a:p>
            <a:pPr marL="0" indent="0" algn="just" fontAlgn="auto">
              <a:spcAft>
                <a:spcPts val="0"/>
              </a:spcAft>
              <a:buFont typeface="Arial" panose="020B0604020202020204" pitchFamily="34" charset="0"/>
              <a:buNone/>
              <a:defRPr/>
            </a:pPr>
            <a:r>
              <a:rPr lang="it-IT" sz="2700" b="1" dirty="0"/>
              <a:t>Hanno pertanto caratteristiche </a:t>
            </a:r>
            <a:r>
              <a:rPr lang="it-IT" sz="2700" b="1" dirty="0" smtClean="0"/>
              <a:t>di genericità </a:t>
            </a:r>
            <a:r>
              <a:rPr lang="it-IT" sz="2700" b="1" dirty="0"/>
              <a:t>e strumentalità che non le rendono idonee ad un uso diverso da quello per il quale sono state ideate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1"/>
          <p:cNvSpPr>
            <a:spLocks noGrp="1"/>
          </p:cNvSpPr>
          <p:nvPr>
            <p:ph type="title"/>
          </p:nvPr>
        </p:nvSpPr>
        <p:spPr/>
        <p:txBody>
          <a:bodyPr/>
          <a:lstStyle/>
          <a:p>
            <a:endParaRPr lang="it-IT" altLang="it-IT" smtClean="0"/>
          </a:p>
        </p:txBody>
      </p:sp>
      <p:sp>
        <p:nvSpPr>
          <p:cNvPr id="55299" name="Segnaposto contenuto 2"/>
          <p:cNvSpPr>
            <a:spLocks noGrp="1"/>
          </p:cNvSpPr>
          <p:nvPr>
            <p:ph idx="1"/>
          </p:nvPr>
        </p:nvSpPr>
        <p:spPr/>
        <p:txBody>
          <a:bodyPr/>
          <a:lstStyle/>
          <a:p>
            <a:endParaRPr lang="it-IT" altLang="it-IT" b="1" smtClean="0"/>
          </a:p>
          <a:p>
            <a:pPr algn="ctr">
              <a:buFont typeface="Arial" panose="020B0604020202020204" pitchFamily="34" charset="0"/>
              <a:buNone/>
            </a:pPr>
            <a:endParaRPr lang="it-IT" altLang="it-IT" sz="4800" b="1" smtClean="0">
              <a:solidFill>
                <a:srgbClr val="00B050"/>
              </a:solidFill>
            </a:endParaRPr>
          </a:p>
          <a:p>
            <a:pPr algn="ctr" eaLnBrk="1" hangingPunct="1">
              <a:lnSpc>
                <a:spcPct val="90000"/>
              </a:lnSpc>
              <a:spcBef>
                <a:spcPct val="0"/>
              </a:spcBef>
              <a:buFont typeface="Arial" panose="020B0604020202020204" pitchFamily="34" charset="0"/>
              <a:buNone/>
            </a:pPr>
            <a:r>
              <a:rPr lang="it-IT" altLang="it-IT" sz="7200" b="1" smtClean="0">
                <a:solidFill>
                  <a:srgbClr val="0066FF"/>
                </a:solidFill>
              </a:rPr>
              <a:t>Grazie per la vostra attenzione</a:t>
            </a:r>
          </a:p>
          <a:p>
            <a:pPr algn="ctr" eaLnBrk="1" hangingPunct="1">
              <a:lnSpc>
                <a:spcPct val="90000"/>
              </a:lnSpc>
              <a:spcBef>
                <a:spcPct val="0"/>
              </a:spcBef>
              <a:buFont typeface="Arial" panose="020B0604020202020204" pitchFamily="34" charset="0"/>
              <a:buNone/>
            </a:pPr>
            <a:endParaRPr lang="it-IT" altLang="it-IT" sz="7200" b="1" smtClean="0">
              <a:solidFill>
                <a:srgbClr val="0066FF"/>
              </a:solidFill>
            </a:endParaRPr>
          </a:p>
          <a:p>
            <a:pPr algn="r">
              <a:buFont typeface="Arial" panose="020B0604020202020204" pitchFamily="34" charset="0"/>
              <a:buNone/>
            </a:pPr>
            <a:endParaRPr lang="it-IT" altLang="it-IT" sz="2400" b="1" smtClean="0">
              <a:solidFill>
                <a:srgbClr val="00B050"/>
              </a:solidFill>
            </a:endParaRPr>
          </a:p>
          <a:p>
            <a:pPr algn="ctr">
              <a:buFont typeface="Arial" panose="020B0604020202020204" pitchFamily="34" charset="0"/>
              <a:buNone/>
            </a:pPr>
            <a:endParaRPr lang="it-IT" altLang="it-IT" sz="2800" b="1" smtClean="0">
              <a:solidFill>
                <a:srgbClr val="00B050"/>
              </a:solidFill>
            </a:endParaRPr>
          </a:p>
          <a:p>
            <a:pPr algn="ctr">
              <a:buFont typeface="Arial" panose="020B0604020202020204" pitchFamily="34" charset="0"/>
              <a:buNone/>
            </a:pPr>
            <a:endParaRPr lang="it-IT" altLang="it-IT" sz="4800" smtClean="0">
              <a:solidFill>
                <a:srgbClr val="00B050"/>
              </a:solidFill>
            </a:endParaRPr>
          </a:p>
        </p:txBody>
      </p:sp>
      <p:sp>
        <p:nvSpPr>
          <p:cNvPr id="79876" name="Segnaposto numero diapositiva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448DC36-61E7-476C-A35B-476D9F0A5CFF}" type="slidenum">
              <a:rPr lang="it-IT" altLang="it-IT" sz="1200" smtClean="0">
                <a:solidFill>
                  <a:srgbClr val="898989"/>
                </a:solidFill>
              </a:rPr>
              <a:pPr>
                <a:spcBef>
                  <a:spcPct val="0"/>
                </a:spcBef>
                <a:buFontTx/>
                <a:buNone/>
              </a:pPr>
              <a:t>43</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asellaDiTesto 5"/>
          <p:cNvSpPr txBox="1">
            <a:spLocks noChangeArrowheads="1"/>
          </p:cNvSpPr>
          <p:nvPr/>
        </p:nvSpPr>
        <p:spPr bwMode="auto">
          <a:xfrm>
            <a:off x="468313" y="1412875"/>
            <a:ext cx="7920037" cy="3970338"/>
          </a:xfrm>
          <a:prstGeom prst="rect">
            <a:avLst/>
          </a:prstGeom>
          <a:noFill/>
          <a:ln w="9525">
            <a:noFill/>
            <a:miter lim="800000"/>
            <a:headEnd/>
            <a:tailEnd/>
          </a:ln>
        </p:spPr>
        <p:txBody>
          <a:bodyPr>
            <a:spAutoFit/>
          </a:bodyPr>
          <a:lstStyle/>
          <a:p>
            <a:pPr algn="just" eaLnBrk="1" hangingPunct="1">
              <a:defRPr/>
            </a:pPr>
            <a:r>
              <a:rPr lang="it-IT" sz="2800" dirty="0"/>
              <a:t>Interessa:</a:t>
            </a:r>
          </a:p>
          <a:p>
            <a:pPr algn="just" eaLnBrk="1" hangingPunct="1">
              <a:defRPr/>
            </a:pPr>
            <a:endParaRPr lang="it-IT" sz="2800" dirty="0"/>
          </a:p>
          <a:p>
            <a:pPr marL="263525" indent="-263525" algn="just" eaLnBrk="1" hangingPunct="1">
              <a:buFont typeface="Wingdings" pitchFamily="2" charset="2"/>
              <a:buChar char="Ø"/>
              <a:defRPr/>
            </a:pPr>
            <a:r>
              <a:rPr lang="it-IT" sz="2800" dirty="0"/>
              <a:t>Quota di TFR maturato al netto del contributo 0,50%</a:t>
            </a:r>
          </a:p>
          <a:p>
            <a:pPr algn="just" eaLnBrk="1" hangingPunct="1">
              <a:defRPr/>
            </a:pPr>
            <a:endParaRPr lang="it-IT" sz="2800" dirty="0"/>
          </a:p>
          <a:p>
            <a:pPr marL="263525" indent="-263525" algn="just" eaLnBrk="1" hangingPunct="1">
              <a:buFont typeface="Wingdings" pitchFamily="2" charset="2"/>
              <a:buChar char="Ø"/>
              <a:defRPr/>
            </a:pPr>
            <a:r>
              <a:rPr lang="it-IT" sz="2800" dirty="0"/>
              <a:t>Quota destinata ad una forma pensionistica complementare </a:t>
            </a:r>
          </a:p>
          <a:p>
            <a:pPr algn="just" eaLnBrk="1" hangingPunct="1">
              <a:buFont typeface="Arial" pitchFamily="34" charset="0"/>
              <a:buChar char="•"/>
              <a:defRPr/>
            </a:pPr>
            <a:endParaRPr lang="it-IT" sz="2800" dirty="0"/>
          </a:p>
          <a:p>
            <a:pPr algn="just" eaLnBrk="1" hangingPunct="1">
              <a:defRPr/>
            </a:pPr>
            <a:endParaRPr lang="it-IT" sz="2800" dirty="0"/>
          </a:p>
        </p:txBody>
      </p:sp>
      <p:sp>
        <p:nvSpPr>
          <p:cNvPr id="49158" name="AutoShape 6"/>
          <p:cNvSpPr>
            <a:spLocks noChangeArrowheads="1"/>
          </p:cNvSpPr>
          <p:nvPr/>
        </p:nvSpPr>
        <p:spPr bwMode="auto">
          <a:xfrm>
            <a:off x="971550" y="404813"/>
            <a:ext cx="702945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TFR in busta paga</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Commi da 26 a 34</a:t>
            </a:r>
          </a:p>
        </p:txBody>
      </p:sp>
      <p:sp>
        <p:nvSpPr>
          <p:cNvPr id="21508"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CC58D62-30EF-4524-8D70-147B53D6DA19}"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asellaDiTesto 5"/>
          <p:cNvSpPr txBox="1">
            <a:spLocks noChangeArrowheads="1"/>
          </p:cNvSpPr>
          <p:nvPr/>
        </p:nvSpPr>
        <p:spPr bwMode="auto">
          <a:xfrm>
            <a:off x="468313" y="1412875"/>
            <a:ext cx="792003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endParaRPr lang="it-IT" altLang="it-IT" sz="2800">
              <a:latin typeface="Arial" panose="020B0604020202020204" pitchFamily="34" charset="0"/>
            </a:endParaRPr>
          </a:p>
          <a:p>
            <a:pPr algn="just" eaLnBrk="1" hangingPunct="1">
              <a:spcBef>
                <a:spcPct val="0"/>
              </a:spcBef>
              <a:buFontTx/>
              <a:buNone/>
            </a:pPr>
            <a:endParaRPr lang="it-IT" altLang="it-IT" sz="2800">
              <a:latin typeface="Arial" panose="020B0604020202020204" pitchFamily="34" charset="0"/>
            </a:endParaRPr>
          </a:p>
          <a:p>
            <a:pPr algn="just" eaLnBrk="1" hangingPunct="1">
              <a:spcBef>
                <a:spcPct val="0"/>
              </a:spcBef>
              <a:buFont typeface="Wingdings" panose="05000000000000000000" pitchFamily="2" charset="2"/>
              <a:buChar char="ü"/>
            </a:pPr>
            <a:r>
              <a:rPr lang="it-IT" altLang="it-IT" sz="3600">
                <a:latin typeface="Arial" panose="020B0604020202020204" pitchFamily="34" charset="0"/>
              </a:rPr>
              <a:t>E’ soggetto a tassazione ordinaria</a:t>
            </a:r>
          </a:p>
          <a:p>
            <a:pPr algn="just" eaLnBrk="1" hangingPunct="1">
              <a:spcBef>
                <a:spcPct val="0"/>
              </a:spcBef>
              <a:buFontTx/>
              <a:buNone/>
            </a:pPr>
            <a:endParaRPr lang="it-IT" altLang="it-IT" sz="3600">
              <a:latin typeface="Arial" panose="020B0604020202020204" pitchFamily="34" charset="0"/>
            </a:endParaRPr>
          </a:p>
          <a:p>
            <a:pPr algn="just" eaLnBrk="1" hangingPunct="1">
              <a:spcBef>
                <a:spcPct val="0"/>
              </a:spcBef>
              <a:buFont typeface="Wingdings" panose="05000000000000000000" pitchFamily="2" charset="2"/>
              <a:buChar char="ü"/>
            </a:pPr>
            <a:r>
              <a:rPr lang="it-IT" altLang="it-IT" sz="3600">
                <a:latin typeface="Arial" panose="020B0604020202020204" pitchFamily="34" charset="0"/>
              </a:rPr>
              <a:t>Non è imponibile ai fini previdenziali</a:t>
            </a:r>
          </a:p>
          <a:p>
            <a:pPr algn="just" eaLnBrk="1" hangingPunct="1">
              <a:spcBef>
                <a:spcPct val="0"/>
              </a:spcBef>
              <a:buFontTx/>
              <a:buNone/>
            </a:pPr>
            <a:endParaRPr lang="it-IT" altLang="it-IT" sz="3600">
              <a:latin typeface="Arial" panose="020B0604020202020204" pitchFamily="34" charset="0"/>
            </a:endParaRPr>
          </a:p>
          <a:p>
            <a:pPr algn="just" eaLnBrk="1" hangingPunct="1">
              <a:spcBef>
                <a:spcPct val="0"/>
              </a:spcBef>
              <a:buFont typeface="Wingdings" panose="05000000000000000000" pitchFamily="2" charset="2"/>
              <a:buChar char="ü"/>
            </a:pPr>
            <a:r>
              <a:rPr lang="it-IT" altLang="it-IT" sz="3600">
                <a:latin typeface="Arial" panose="020B0604020202020204" pitchFamily="34" charset="0"/>
              </a:rPr>
              <a:t>Non rileva per il bonus 80 €</a:t>
            </a:r>
          </a:p>
          <a:p>
            <a:pPr algn="just" eaLnBrk="1" hangingPunct="1">
              <a:spcBef>
                <a:spcPct val="0"/>
              </a:spcBef>
              <a:buFontTx/>
              <a:buNone/>
            </a:pPr>
            <a:r>
              <a:rPr lang="it-IT" altLang="it-IT" sz="2800">
                <a:latin typeface="Arial" panose="020B0604020202020204" pitchFamily="34" charset="0"/>
              </a:rPr>
              <a:t> </a:t>
            </a:r>
            <a:br>
              <a:rPr lang="it-IT" altLang="it-IT" sz="2800">
                <a:latin typeface="Arial" panose="020B0604020202020204" pitchFamily="34" charset="0"/>
              </a:rPr>
            </a:br>
            <a:endParaRPr lang="it-IT" altLang="it-IT" sz="2800">
              <a:latin typeface="Arial" panose="020B0604020202020204" pitchFamily="34" charset="0"/>
            </a:endParaRPr>
          </a:p>
          <a:p>
            <a:pPr algn="just" eaLnBrk="1" hangingPunct="1">
              <a:spcBef>
                <a:spcPct val="0"/>
              </a:spcBef>
              <a:buFontTx/>
              <a:buNone/>
            </a:pPr>
            <a:endParaRPr lang="it-IT" altLang="it-IT" sz="2800">
              <a:latin typeface="Arial" panose="020B0604020202020204" pitchFamily="34" charset="0"/>
            </a:endParaRPr>
          </a:p>
        </p:txBody>
      </p:sp>
      <p:sp>
        <p:nvSpPr>
          <p:cNvPr id="49158" name="AutoShape 6"/>
          <p:cNvSpPr>
            <a:spLocks noChangeArrowheads="1"/>
          </p:cNvSpPr>
          <p:nvPr/>
        </p:nvSpPr>
        <p:spPr bwMode="auto">
          <a:xfrm>
            <a:off x="971550" y="404813"/>
            <a:ext cx="702945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TFR in busta paga</a:t>
            </a:r>
          </a:p>
          <a:p>
            <a:pPr algn="ctr" eaLnBrk="1" hangingPunct="1">
              <a:defRPr/>
            </a:pPr>
            <a:r>
              <a:rPr lang="it-IT" sz="3600" b="1" dirty="0">
                <a:solidFill>
                  <a:srgbClr val="0066FF"/>
                </a:solidFill>
                <a:latin typeface="Calibri" pitchFamily="34" charset="0"/>
                <a:cs typeface="Arial" charset="0"/>
              </a:rPr>
              <a:t>Commi da 26 a 34</a:t>
            </a:r>
          </a:p>
        </p:txBody>
      </p:sp>
      <p:sp>
        <p:nvSpPr>
          <p:cNvPr id="22532"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D8E93CC-7EE3-403F-AF27-EFEB22ECA68B}"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asellaDiTesto 5"/>
          <p:cNvSpPr txBox="1">
            <a:spLocks noChangeArrowheads="1"/>
          </p:cNvSpPr>
          <p:nvPr/>
        </p:nvSpPr>
        <p:spPr bwMode="auto">
          <a:xfrm>
            <a:off x="6516688" y="2060575"/>
            <a:ext cx="790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it-IT" altLang="it-IT" sz="2800">
                <a:latin typeface="Arial" panose="020B0604020202020204" pitchFamily="34" charset="0"/>
              </a:rPr>
              <a:t>50</a:t>
            </a:r>
          </a:p>
        </p:txBody>
      </p:sp>
      <p:sp>
        <p:nvSpPr>
          <p:cNvPr id="49158" name="AutoShape 6"/>
          <p:cNvSpPr>
            <a:spLocks noChangeArrowheads="1"/>
          </p:cNvSpPr>
          <p:nvPr/>
        </p:nvSpPr>
        <p:spPr bwMode="auto">
          <a:xfrm>
            <a:off x="971550" y="404813"/>
            <a:ext cx="702945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TFR in busta paga</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Commi da 26 a 34</a:t>
            </a:r>
          </a:p>
        </p:txBody>
      </p:sp>
      <p:sp>
        <p:nvSpPr>
          <p:cNvPr id="23556"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E5A7FF8-2EF9-4107-BF02-502F0CF179B7}"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graphicFrame>
        <p:nvGraphicFramePr>
          <p:cNvPr id="16" name="Tabella 15"/>
          <p:cNvGraphicFramePr>
            <a:graphicFrameLocks noGrp="1"/>
          </p:cNvGraphicFramePr>
          <p:nvPr/>
        </p:nvGraphicFramePr>
        <p:xfrm>
          <a:off x="1438275" y="1989138"/>
          <a:ext cx="6096000" cy="3619500"/>
        </p:xfrm>
        <a:graphic>
          <a:graphicData uri="http://schemas.openxmlformats.org/drawingml/2006/table">
            <a:tbl>
              <a:tblPr firstRow="1" bandRow="1">
                <a:tableStyleId>{F5AB1C69-6EDB-4FF4-983F-18BD219EF322}</a:tableStyleId>
              </a:tblPr>
              <a:tblGrid>
                <a:gridCol w="2471936"/>
                <a:gridCol w="1296144"/>
                <a:gridCol w="1152128"/>
                <a:gridCol w="1175792"/>
              </a:tblGrid>
              <a:tr h="693338">
                <a:tc>
                  <a:txBody>
                    <a:bodyPr/>
                    <a:lstStyle/>
                    <a:p>
                      <a:r>
                        <a:rPr lang="it-IT" sz="1800" dirty="0" smtClean="0"/>
                        <a:t>dipendenti</a:t>
                      </a:r>
                      <a:endParaRPr lang="it-IT" sz="1800" dirty="0"/>
                    </a:p>
                  </a:txBody>
                  <a:tcPr marT="45715" marB="45715" anchor="ctr"/>
                </a:tc>
                <a:tc>
                  <a:txBody>
                    <a:bodyPr/>
                    <a:lstStyle/>
                    <a:p>
                      <a:r>
                        <a:rPr lang="it-IT" sz="1800" dirty="0" smtClean="0"/>
                        <a:t>&lt; 50</a:t>
                      </a:r>
                      <a:endParaRPr lang="it-IT" sz="1800" dirty="0"/>
                    </a:p>
                  </a:txBody>
                  <a:tcPr marT="45715" marB="45715" anchor="ctr"/>
                </a:tc>
                <a:tc>
                  <a:txBody>
                    <a:bodyPr/>
                    <a:lstStyle/>
                    <a:p>
                      <a:endParaRPr lang="it-IT" sz="1800" dirty="0"/>
                    </a:p>
                  </a:txBody>
                  <a:tcPr marT="45715" marB="45715" anchor="ctr"/>
                </a:tc>
                <a:tc>
                  <a:txBody>
                    <a:bodyPr/>
                    <a:lstStyle/>
                    <a:p>
                      <a:r>
                        <a:rPr lang="it-IT" sz="1800" b="1" i="0" dirty="0" smtClean="0">
                          <a:latin typeface="+mn-lt"/>
                        </a:rPr>
                        <a:t>=</a:t>
                      </a:r>
                    </a:p>
                    <a:p>
                      <a:r>
                        <a:rPr lang="it-IT" sz="1800" b="1" i="0" dirty="0" smtClean="0">
                          <a:latin typeface="+mn-lt"/>
                        </a:rPr>
                        <a:t>&gt; 50</a:t>
                      </a:r>
                      <a:endParaRPr lang="it-IT" sz="1800" b="1" i="0" dirty="0">
                        <a:latin typeface="+mn-lt"/>
                      </a:endParaRPr>
                    </a:p>
                  </a:txBody>
                  <a:tcPr marT="45715" marB="45715" anchor="ctr"/>
                </a:tc>
              </a:tr>
              <a:tr h="458678">
                <a:tc>
                  <a:txBody>
                    <a:bodyPr/>
                    <a:lstStyle/>
                    <a:p>
                      <a:endParaRPr lang="it-IT" sz="1800" dirty="0"/>
                    </a:p>
                  </a:txBody>
                  <a:tcPr marT="45715" marB="45715"/>
                </a:tc>
                <a:tc gridSpan="2">
                  <a:txBody>
                    <a:bodyPr/>
                    <a:lstStyle/>
                    <a:p>
                      <a:r>
                        <a:rPr lang="it-IT" sz="1800" dirty="0" smtClean="0"/>
                        <a:t>Finanziamento</a:t>
                      </a:r>
                      <a:r>
                        <a:rPr lang="it-IT" sz="1800" baseline="0" dirty="0" smtClean="0"/>
                        <a:t>  speciale</a:t>
                      </a:r>
                      <a:endParaRPr lang="it-IT" sz="1800" dirty="0"/>
                    </a:p>
                  </a:txBody>
                  <a:tcPr marT="45715" marB="45715"/>
                </a:tc>
                <a:tc hMerge="1">
                  <a:txBody>
                    <a:bodyPr/>
                    <a:lstStyle/>
                    <a:p>
                      <a:endParaRPr lang="it-IT" sz="1800" dirty="0"/>
                    </a:p>
                  </a:txBody>
                  <a:tcPr/>
                </a:tc>
                <a:tc>
                  <a:txBody>
                    <a:bodyPr/>
                    <a:lstStyle/>
                    <a:p>
                      <a:endParaRPr lang="it-IT" sz="1800" dirty="0"/>
                    </a:p>
                  </a:txBody>
                  <a:tcPr marT="45715" marB="45715"/>
                </a:tc>
              </a:tr>
              <a:tr h="456853">
                <a:tc>
                  <a:txBody>
                    <a:bodyPr/>
                    <a:lstStyle/>
                    <a:p>
                      <a:endParaRPr lang="it-IT" sz="1800"/>
                    </a:p>
                  </a:txBody>
                  <a:tcPr marT="45715" marB="45715"/>
                </a:tc>
                <a:tc>
                  <a:txBody>
                    <a:bodyPr/>
                    <a:lstStyle/>
                    <a:p>
                      <a:r>
                        <a:rPr lang="it-IT" sz="1800" dirty="0" smtClean="0"/>
                        <a:t>Con</a:t>
                      </a:r>
                      <a:endParaRPr lang="it-IT" sz="1800" dirty="0"/>
                    </a:p>
                  </a:txBody>
                  <a:tcPr marT="45715" marB="45715"/>
                </a:tc>
                <a:tc>
                  <a:txBody>
                    <a:bodyPr/>
                    <a:lstStyle/>
                    <a:p>
                      <a:r>
                        <a:rPr lang="it-IT" sz="1800" dirty="0" smtClean="0"/>
                        <a:t>Senza</a:t>
                      </a:r>
                      <a:endParaRPr lang="it-IT" sz="1800" dirty="0"/>
                    </a:p>
                  </a:txBody>
                  <a:tcPr marT="45715" marB="45715"/>
                </a:tc>
                <a:tc>
                  <a:txBody>
                    <a:bodyPr/>
                    <a:lstStyle/>
                    <a:p>
                      <a:endParaRPr lang="it-IT" sz="1800"/>
                    </a:p>
                  </a:txBody>
                  <a:tcPr marT="45715" marB="45715"/>
                </a:tc>
              </a:tr>
              <a:tr h="456853">
                <a:tc>
                  <a:txBody>
                    <a:bodyPr/>
                    <a:lstStyle/>
                    <a:p>
                      <a:r>
                        <a:rPr lang="it-IT" sz="1800" dirty="0" smtClean="0"/>
                        <a:t>Deduzione </a:t>
                      </a:r>
                      <a:r>
                        <a:rPr lang="it-IT" sz="1800" dirty="0" err="1" smtClean="0"/>
                        <a:t>tfr</a:t>
                      </a:r>
                      <a:r>
                        <a:rPr lang="it-IT" sz="1800" dirty="0" smtClean="0"/>
                        <a:t> da </a:t>
                      </a:r>
                      <a:r>
                        <a:rPr lang="it-IT" sz="1800" dirty="0" err="1" smtClean="0"/>
                        <a:t>ires</a:t>
                      </a:r>
                      <a:endParaRPr lang="it-IT" sz="1800" dirty="0"/>
                    </a:p>
                  </a:txBody>
                  <a:tcPr marT="45715" marB="45715"/>
                </a:tc>
                <a:tc>
                  <a:txBody>
                    <a:bodyPr/>
                    <a:lstStyle/>
                    <a:p>
                      <a:r>
                        <a:rPr lang="it-IT" sz="1800" dirty="0" smtClean="0"/>
                        <a:t>NO</a:t>
                      </a:r>
                      <a:endParaRPr lang="it-IT" sz="1800" dirty="0"/>
                    </a:p>
                  </a:txBody>
                  <a:tcPr marT="45715" marB="45715"/>
                </a:tc>
                <a:tc>
                  <a:txBody>
                    <a:bodyPr/>
                    <a:lstStyle/>
                    <a:p>
                      <a:r>
                        <a:rPr lang="it-IT" sz="1800" dirty="0" smtClean="0"/>
                        <a:t>6%</a:t>
                      </a:r>
                      <a:endParaRPr lang="it-IT" sz="1800" dirty="0"/>
                    </a:p>
                  </a:txBody>
                  <a:tcPr marT="45715" marB="45715"/>
                </a:tc>
                <a:tc>
                  <a:txBody>
                    <a:bodyPr/>
                    <a:lstStyle/>
                    <a:p>
                      <a:r>
                        <a:rPr lang="it-IT" sz="1800" dirty="0" smtClean="0"/>
                        <a:t>4%</a:t>
                      </a:r>
                      <a:endParaRPr lang="it-IT" sz="1800" dirty="0"/>
                    </a:p>
                  </a:txBody>
                  <a:tcPr marT="45715" marB="45715"/>
                </a:tc>
              </a:tr>
              <a:tr h="640070">
                <a:tc>
                  <a:txBody>
                    <a:bodyPr/>
                    <a:lstStyle/>
                    <a:p>
                      <a:r>
                        <a:rPr lang="it-IT" sz="1800" dirty="0" smtClean="0"/>
                        <a:t>Esonero</a:t>
                      </a:r>
                      <a:r>
                        <a:rPr lang="it-IT" sz="1800" baseline="0" dirty="0" smtClean="0"/>
                        <a:t> 0,20% / 0,40% (dirigenti)</a:t>
                      </a:r>
                      <a:endParaRPr lang="it-IT" sz="1800" dirty="0"/>
                    </a:p>
                  </a:txBody>
                  <a:tcPr marT="45715" marB="45715"/>
                </a:tc>
                <a:tc>
                  <a:txBody>
                    <a:bodyPr/>
                    <a:lstStyle/>
                    <a:p>
                      <a:r>
                        <a:rPr lang="it-IT" sz="1800" dirty="0" smtClean="0"/>
                        <a:t>SI</a:t>
                      </a:r>
                      <a:endParaRPr lang="it-IT" sz="1800" dirty="0"/>
                    </a:p>
                  </a:txBody>
                  <a:tcPr marT="45715" marB="45715"/>
                </a:tc>
                <a:tc>
                  <a:txBody>
                    <a:bodyPr/>
                    <a:lstStyle/>
                    <a:p>
                      <a:r>
                        <a:rPr lang="it-IT" sz="1800" dirty="0" smtClean="0"/>
                        <a:t>SI</a:t>
                      </a:r>
                      <a:endParaRPr lang="it-IT" sz="1800" dirty="0"/>
                    </a:p>
                  </a:txBody>
                  <a:tcPr marT="45715" marB="45715"/>
                </a:tc>
                <a:tc>
                  <a:txBody>
                    <a:bodyPr/>
                    <a:lstStyle/>
                    <a:p>
                      <a:r>
                        <a:rPr lang="it-IT" sz="1800" dirty="0" smtClean="0"/>
                        <a:t>SI</a:t>
                      </a:r>
                      <a:endParaRPr lang="it-IT" sz="1800" dirty="0"/>
                    </a:p>
                  </a:txBody>
                  <a:tcPr marT="45715" marB="45715"/>
                </a:tc>
              </a:tr>
              <a:tr h="456853">
                <a:tc>
                  <a:txBody>
                    <a:bodyPr/>
                    <a:lstStyle/>
                    <a:p>
                      <a:r>
                        <a:rPr lang="it-IT" sz="1800" dirty="0" smtClean="0"/>
                        <a:t>Esonero 0,28%</a:t>
                      </a:r>
                      <a:endParaRPr lang="it-IT" sz="1800" dirty="0"/>
                    </a:p>
                  </a:txBody>
                  <a:tcPr marT="45715" marB="45715"/>
                </a:tc>
                <a:tc>
                  <a:txBody>
                    <a:bodyPr/>
                    <a:lstStyle/>
                    <a:p>
                      <a:r>
                        <a:rPr lang="it-IT" sz="1800" dirty="0" smtClean="0"/>
                        <a:t>NO</a:t>
                      </a:r>
                      <a:endParaRPr lang="it-IT" sz="1800" dirty="0"/>
                    </a:p>
                  </a:txBody>
                  <a:tcPr marT="45715" marB="45715"/>
                </a:tc>
                <a:tc>
                  <a:txBody>
                    <a:bodyPr/>
                    <a:lstStyle/>
                    <a:p>
                      <a:r>
                        <a:rPr lang="it-IT" sz="1800" dirty="0" smtClean="0"/>
                        <a:t>SI</a:t>
                      </a:r>
                      <a:endParaRPr lang="it-IT" sz="1800" dirty="0"/>
                    </a:p>
                  </a:txBody>
                  <a:tcPr marT="45715" marB="45715"/>
                </a:tc>
                <a:tc>
                  <a:txBody>
                    <a:bodyPr/>
                    <a:lstStyle/>
                    <a:p>
                      <a:r>
                        <a:rPr lang="it-IT" sz="1800" dirty="0" smtClean="0"/>
                        <a:t>SI</a:t>
                      </a:r>
                      <a:endParaRPr lang="it-IT" sz="1800" dirty="0"/>
                    </a:p>
                  </a:txBody>
                  <a:tcPr marT="45715" marB="45715"/>
                </a:tc>
              </a:tr>
              <a:tr h="456853">
                <a:tc>
                  <a:txBody>
                    <a:bodyPr/>
                    <a:lstStyle/>
                    <a:p>
                      <a:r>
                        <a:rPr lang="it-IT" sz="1800" dirty="0" smtClean="0"/>
                        <a:t>Contributo  aggiuntivo</a:t>
                      </a:r>
                      <a:endParaRPr lang="it-IT" sz="1800" dirty="0"/>
                    </a:p>
                  </a:txBody>
                  <a:tcPr marT="45715" marB="45715"/>
                </a:tc>
                <a:tc>
                  <a:txBody>
                    <a:bodyPr/>
                    <a:lstStyle/>
                    <a:p>
                      <a:r>
                        <a:rPr lang="it-IT" sz="1800" dirty="0" smtClean="0"/>
                        <a:t>0,28%</a:t>
                      </a:r>
                      <a:endParaRPr lang="it-IT" sz="1800" dirty="0"/>
                    </a:p>
                  </a:txBody>
                  <a:tcPr marT="45715" marB="45715"/>
                </a:tc>
                <a:tc>
                  <a:txBody>
                    <a:bodyPr/>
                    <a:lstStyle/>
                    <a:p>
                      <a:r>
                        <a:rPr lang="it-IT" sz="1800" dirty="0" smtClean="0"/>
                        <a:t>NO</a:t>
                      </a:r>
                      <a:endParaRPr lang="it-IT" sz="1800" dirty="0"/>
                    </a:p>
                  </a:txBody>
                  <a:tcPr marT="45715" marB="45715"/>
                </a:tc>
                <a:tc>
                  <a:txBody>
                    <a:bodyPr/>
                    <a:lstStyle/>
                    <a:p>
                      <a:r>
                        <a:rPr lang="it-IT" sz="1800" dirty="0" smtClean="0"/>
                        <a:t>NO</a:t>
                      </a:r>
                      <a:endParaRPr lang="it-IT" sz="1800" dirty="0"/>
                    </a:p>
                  </a:txBody>
                  <a:tcPr marT="45715" marB="45715"/>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asellaDiTesto 5"/>
          <p:cNvSpPr txBox="1">
            <a:spLocks noChangeArrowheads="1"/>
          </p:cNvSpPr>
          <p:nvPr/>
        </p:nvSpPr>
        <p:spPr bwMode="auto">
          <a:xfrm>
            <a:off x="468313" y="1196975"/>
            <a:ext cx="7920037"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it-IT" altLang="it-IT" sz="2800">
              <a:latin typeface="Arial" panose="020B0604020202020204" pitchFamily="34" charset="0"/>
            </a:endParaRPr>
          </a:p>
          <a:p>
            <a:pPr algn="just" eaLnBrk="1" hangingPunct="1">
              <a:spcBef>
                <a:spcPct val="0"/>
              </a:spcBef>
              <a:buFontTx/>
              <a:buNone/>
            </a:pPr>
            <a:r>
              <a:rPr lang="it-IT" altLang="it-IT" sz="2800">
                <a:latin typeface="Arial" panose="020B0604020202020204" pitchFamily="34" charset="0"/>
              </a:rPr>
              <a:t>Per accedere al finanziamento, il datore di lavoro deve previamente richiedere una apposita certificazione all’INPS da presentare presso una delle banche che aderiscono ad un accordo quadro da sottoscrivere tra Ministeri competenti ed ABI. Al finanziamento non può essere applicato un tasso superiore a quello ordinario di rivalutazione delle quote di TFR previsto dall’art. 2120 c.c. (1,5% oltre allo 0,75% del tasso di inflazione).	</a:t>
            </a:r>
          </a:p>
        </p:txBody>
      </p:sp>
      <p:sp>
        <p:nvSpPr>
          <p:cNvPr id="49158" name="AutoShape 6"/>
          <p:cNvSpPr>
            <a:spLocks noChangeArrowheads="1"/>
          </p:cNvSpPr>
          <p:nvPr/>
        </p:nvSpPr>
        <p:spPr bwMode="auto">
          <a:xfrm>
            <a:off x="971550" y="404813"/>
            <a:ext cx="702945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TFR in busta paga</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Commi da 26 a 34</a:t>
            </a:r>
          </a:p>
        </p:txBody>
      </p:sp>
      <p:sp>
        <p:nvSpPr>
          <p:cNvPr id="24580"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BFEA6DC-A1C2-40DA-B671-F5268FB109F8}"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asellaDiTesto 5"/>
          <p:cNvSpPr txBox="1">
            <a:spLocks noChangeArrowheads="1"/>
          </p:cNvSpPr>
          <p:nvPr/>
        </p:nvSpPr>
        <p:spPr bwMode="auto">
          <a:xfrm>
            <a:off x="468313" y="1484313"/>
            <a:ext cx="7920037"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it-IT" altLang="it-IT" sz="2800">
              <a:latin typeface="Arial" panose="020B0604020202020204" pitchFamily="34" charset="0"/>
            </a:endParaRPr>
          </a:p>
          <a:p>
            <a:pPr algn="just" eaLnBrk="1" hangingPunct="1">
              <a:spcBef>
                <a:spcPct val="0"/>
              </a:spcBef>
              <a:buFontTx/>
              <a:buNone/>
            </a:pPr>
            <a:r>
              <a:rPr lang="it-IT" altLang="it-IT" sz="2800">
                <a:latin typeface="Arial" panose="020B0604020202020204" pitchFamily="34" charset="0"/>
              </a:rPr>
              <a:t>Le modalità di attuazione del TFR in busta paga sono demandate ad apposito decreto da emanare entro il 31 gennaio 2015.</a:t>
            </a:r>
          </a:p>
          <a:p>
            <a:pPr algn="just" eaLnBrk="1" hangingPunct="1">
              <a:spcBef>
                <a:spcPct val="0"/>
              </a:spcBef>
              <a:buFontTx/>
              <a:buNone/>
            </a:pPr>
            <a:endParaRPr lang="it-IT" altLang="it-IT" sz="2800">
              <a:latin typeface="Arial" panose="020B0604020202020204" pitchFamily="34" charset="0"/>
            </a:endParaRPr>
          </a:p>
          <a:p>
            <a:pPr algn="just" eaLnBrk="1" hangingPunct="1">
              <a:spcBef>
                <a:spcPct val="0"/>
              </a:spcBef>
              <a:buFontTx/>
              <a:buNone/>
            </a:pPr>
            <a:r>
              <a:rPr lang="it-IT" altLang="it-IT" sz="2800">
                <a:latin typeface="Arial" panose="020B0604020202020204" pitchFamily="34" charset="0"/>
              </a:rPr>
              <a:t>Al momento non ancora emanato</a:t>
            </a:r>
          </a:p>
          <a:p>
            <a:pPr algn="just" eaLnBrk="1" hangingPunct="1">
              <a:spcBef>
                <a:spcPct val="0"/>
              </a:spcBef>
              <a:buFontTx/>
              <a:buNone/>
            </a:pPr>
            <a:endParaRPr lang="it-IT" altLang="it-IT" sz="2800">
              <a:latin typeface="Arial" panose="020B0604020202020204" pitchFamily="34" charset="0"/>
            </a:endParaRPr>
          </a:p>
          <a:p>
            <a:pPr algn="just" eaLnBrk="1" hangingPunct="1">
              <a:spcBef>
                <a:spcPct val="0"/>
              </a:spcBef>
              <a:buFontTx/>
              <a:buNone/>
            </a:pPr>
            <a:r>
              <a:rPr lang="it-IT" altLang="it-IT" sz="2800">
                <a:latin typeface="Arial" panose="020B0604020202020204" pitchFamily="34" charset="0"/>
              </a:rPr>
              <a:t>Mancano anche le istruzioni Inps per la certificazione</a:t>
            </a:r>
          </a:p>
        </p:txBody>
      </p:sp>
      <p:sp>
        <p:nvSpPr>
          <p:cNvPr id="49158" name="AutoShape 6"/>
          <p:cNvSpPr>
            <a:spLocks noChangeArrowheads="1"/>
          </p:cNvSpPr>
          <p:nvPr/>
        </p:nvSpPr>
        <p:spPr bwMode="auto">
          <a:xfrm>
            <a:off x="971550" y="404813"/>
            <a:ext cx="7029450" cy="1079500"/>
          </a:xfrm>
          <a:prstGeom prst="foldedCorner">
            <a:avLst>
              <a:gd name="adj" fmla="val 12500"/>
            </a:avLst>
          </a:prstGeom>
          <a:noFill/>
          <a:ln w="9525">
            <a:noFill/>
            <a:round/>
            <a:headEnd/>
            <a:tailEnd/>
          </a:ln>
          <a:effectLst>
            <a:prstShdw prst="shdw17" dist="17961" dir="2700000">
              <a:schemeClr val="accent2">
                <a:gamma/>
                <a:shade val="60000"/>
                <a:invGamma/>
              </a:schemeClr>
            </a:prstShdw>
          </a:effectLst>
        </p:spPr>
        <p:txBody>
          <a:bodyPr wrap="none" anchor="ctr"/>
          <a:lstStyle/>
          <a:p>
            <a:pPr algn="ctr" eaLnBrk="1" hangingPunct="1">
              <a:defRPr/>
            </a:pPr>
            <a:r>
              <a:rPr lang="it-IT" sz="4400" b="1" dirty="0">
                <a:solidFill>
                  <a:srgbClr val="0066FF"/>
                </a:solidFill>
                <a:latin typeface="Calibri" pitchFamily="34" charset="0"/>
                <a:cs typeface="Arial" charset="0"/>
              </a:rPr>
              <a:t>TFR in busta paga</a:t>
            </a:r>
          </a:p>
          <a:p>
            <a:pPr algn="ctr" eaLnBrk="1" hangingPunct="1">
              <a:defRPr/>
            </a:pPr>
            <a:r>
              <a:rPr lang="it-IT" sz="3600" dirty="0">
                <a:solidFill>
                  <a:srgbClr val="0066FF"/>
                </a:solidFill>
              </a:rPr>
              <a:t>Art. 1 </a:t>
            </a:r>
            <a:r>
              <a:rPr lang="it-IT" sz="3600" dirty="0">
                <a:solidFill>
                  <a:srgbClr val="0066FF"/>
                </a:solidFill>
                <a:latin typeface="Calibri" pitchFamily="34" charset="0"/>
                <a:cs typeface="Arial" charset="0"/>
              </a:rPr>
              <a:t>Commi da 26 a 34</a:t>
            </a:r>
          </a:p>
        </p:txBody>
      </p:sp>
      <p:sp>
        <p:nvSpPr>
          <p:cNvPr id="26628" name="Segnaposto numero diapositiva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551C65D-C80B-460E-88FD-273AF7F7D725}"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4070</TotalTime>
  <Words>2380</Words>
  <Application>Microsoft Office PowerPoint</Application>
  <PresentationFormat>Presentazione su schermo (4:3)</PresentationFormat>
  <Paragraphs>327</Paragraphs>
  <Slides>43</Slides>
  <Notes>21</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43</vt:i4>
      </vt:variant>
    </vt:vector>
  </HeadingPairs>
  <TitlesOfParts>
    <vt:vector size="52" baseType="lpstr">
      <vt:lpstr>Arial Unicode MS</vt:lpstr>
      <vt:lpstr>Arial</vt:lpstr>
      <vt:lpstr>Calibri</vt:lpstr>
      <vt:lpstr>Calibri Light</vt:lpstr>
      <vt:lpstr>Tahoma</vt:lpstr>
      <vt:lpstr>Times New Roman</vt:lpstr>
      <vt:lpstr>Wingdings</vt:lpstr>
      <vt:lpstr>Tema di Office</vt:lpstr>
      <vt:lpstr>1_Tema di Office</vt:lpstr>
      <vt:lpstr>Presentazione standard di PowerPoint</vt:lpstr>
      <vt:lpstr>Buoni pasto Art. 1 comma 16</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Circolare Inps n. 17 del 29 gennaio 2015</vt:lpstr>
      <vt:lpstr>Natura dell’esonero contributivo</vt:lpstr>
      <vt:lpstr>Art. 4 comma 12 Legge 92/2012 – L’esonero contributivo NON spetta se:</vt:lpstr>
      <vt:lpstr>DIFFERENZE</vt:lpstr>
      <vt:lpstr>Legge di Stabilità 2015 – n. 190/2014</vt:lpstr>
      <vt:lpstr>  Contratto a termine – Azione di Confindustria  Può fruire dell’esonero contributivo: </vt:lpstr>
      <vt:lpstr> Fruizione esonero contributivo subordinata a:</vt:lpstr>
      <vt:lpstr>Fruizione esonero contributivo</vt:lpstr>
      <vt:lpstr>Il diritto all’esonero contributivo è subordinato al rispetto dei principi generali della Legge  92/2012).   Unica deroga: la circolare indica l’art. 4, comma 12, lett. a) L. 92/2012,     è consentito l’esonero contributivo anche per assunzione a tempo indeterminato (o trasformazione di contratto a termine) di lavoratori che, avendo maturato un diritto di precedenza previsto dalla legge o dal CCNL, in assenza di deroga non avrebbero potuto beneficiare dell’esonero.   ATTENZIONE: restano ferme tutte le restanti condizioni. Prima di procedere all’assunzione a tempo indeterminato o alla trasformazione del rapporto di un lavoratore che ha maturato un diritto di precedenza, VERIFICA della sussistenza delle restanti condizioni. PRIMA ANALISI: l’assunzione non deve violare diritto di precedenza alla riassunzione di un altro lavoratore licenziato da un rapporto a tempo indeterminato o cessato da un rapporto a termine. </vt:lpstr>
      <vt:lpstr>Incompatibilità </vt:lpstr>
      <vt:lpstr>Compatibilità</vt:lpstr>
      <vt:lpstr>Assunzione lavoratori iscritti 223/91 (art. 6)</vt:lpstr>
      <vt:lpstr>Soppressioni</vt:lpstr>
      <vt:lpstr>Questioni aperte </vt:lpstr>
      <vt:lpstr>Uso slides</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CERTIFICAZIONE TELEMATICA DI MALATTIA</dc:title>
  <dc:creator>Utente Windows</dc:creator>
  <cp:lastModifiedBy>Gastaldi Francesco - Confindustria Alessandria</cp:lastModifiedBy>
  <cp:revision>395</cp:revision>
  <dcterms:created xsi:type="dcterms:W3CDTF">2011-02-20T11:02:22Z</dcterms:created>
  <dcterms:modified xsi:type="dcterms:W3CDTF">2015-02-11T09:40:10Z</dcterms:modified>
</cp:coreProperties>
</file>