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91DC60-25D9-41F0-8F71-7E55DD8A2A05}" type="datetimeFigureOut">
              <a:rPr lang="it-IT" smtClean="0"/>
              <a:pPr/>
              <a:t>30/11/2015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20996E-8C5B-4A91-BA5E-76ACFDF25472}" type="slidenum">
              <a:rPr lang="it-IT" smtClean="0"/>
              <a:pPr/>
              <a:t>‹N›</a:t>
            </a:fld>
            <a:endParaRPr lang="it-IT"/>
          </a:p>
        </p:txBody>
      </p:sp>
    </p:spTree>
    <p:extLst>
      <p:ext uri="{BB962C8B-B14F-4D97-AF65-F5344CB8AC3E}">
        <p14:creationId xmlns="" xmlns:p14="http://schemas.microsoft.com/office/powerpoint/2010/main" val="2796926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20996E-8C5B-4A91-BA5E-76ACFDF25472}" type="slidenum">
              <a:rPr lang="it-IT" smtClean="0"/>
              <a:pPr/>
              <a:t>4</a:t>
            </a:fld>
            <a:endParaRPr lang="it-IT"/>
          </a:p>
        </p:txBody>
      </p:sp>
    </p:spTree>
    <p:extLst>
      <p:ext uri="{BB962C8B-B14F-4D97-AF65-F5344CB8AC3E}">
        <p14:creationId xmlns="" xmlns:p14="http://schemas.microsoft.com/office/powerpoint/2010/main" val="1488069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20996E-8C5B-4A91-BA5E-76ACFDF25472}" type="slidenum">
              <a:rPr lang="it-IT" smtClean="0"/>
              <a:pPr/>
              <a:t>6</a:t>
            </a:fld>
            <a:endParaRPr lang="it-IT"/>
          </a:p>
        </p:txBody>
      </p:sp>
    </p:spTree>
    <p:extLst>
      <p:ext uri="{BB962C8B-B14F-4D97-AF65-F5344CB8AC3E}">
        <p14:creationId xmlns="" xmlns:p14="http://schemas.microsoft.com/office/powerpoint/2010/main" val="2556570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E6F9B8CD-342D-4579-98EC-A8FD6B7370E1}" type="datetimeFigureOut">
              <a:rPr lang="en-US" smtClean="0"/>
              <a:pPr/>
              <a:t>11/30/2015</a:t>
            </a:fld>
            <a:endParaRPr lang="en-US" dirty="0"/>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a:t>‹N›</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6F9B8CD-342D-4579-98EC-A8FD6B7370E1}" type="datetimeFigureOut">
              <a:rPr lang="en-US" smtClean="0"/>
              <a:pPr/>
              <a:t>11/30/2015</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fld id="{2BBB5E19-F10A-4C2F-BF6F-11C513378A2E}" type="slidenum">
              <a:rPr kumimoji="0" lang="en-US" smtClean="0"/>
              <a:pPr/>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6F9B8CD-342D-4579-98EC-A8FD6B7370E1}" type="datetimeFigureOut">
              <a:rPr lang="en-US" smtClean="0"/>
              <a:pPr/>
              <a:t>11/30/2015</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fld id="{2BBB5E19-F10A-4C2F-BF6F-11C513378A2E}" type="slidenum">
              <a:rPr kumimoji="0" lang="en-US" smtClean="0"/>
              <a:pPr/>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11/30/2015</a:t>
            </a:fld>
            <a:endParaRPr lang="en-US"/>
          </a:p>
        </p:txBody>
      </p:sp>
      <p:sp>
        <p:nvSpPr>
          <p:cNvPr id="9" name="Segnaposto numero diapositiva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‹N›</a:t>
            </a:fld>
            <a:endParaRPr kumimoji="0" lang="en-US"/>
          </a:p>
        </p:txBody>
      </p:sp>
      <p:sp>
        <p:nvSpPr>
          <p:cNvPr id="10" name="Segnaposto piè di pagina 9"/>
          <p:cNvSpPr>
            <a:spLocks noGrp="1"/>
          </p:cNvSpPr>
          <p:nvPr>
            <p:ph type="ftr" sz="quarter" idx="16"/>
          </p:nvPr>
        </p:nvSpPr>
        <p:spPr/>
        <p:txBody>
          <a:bodyPr rtlCol="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E6F9B8CD-342D-4579-98EC-A8FD6B7370E1}" type="datetimeFigureOut">
              <a:rPr lang="en-US" smtClean="0"/>
              <a:pPr/>
              <a:t>11/30/2015</a:t>
            </a:fld>
            <a:endParaRPr lang="en-US"/>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2BBB5E19-F10A-4C2F-BF6F-11C513378A2E}"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E6F9B8CD-342D-4579-98EC-A8FD6B7370E1}" type="datetimeFigureOut">
              <a:rPr lang="en-US" smtClean="0"/>
              <a:pPr/>
              <a:t>11/30/2015</a:t>
            </a:fld>
            <a:endParaRPr lang="en-US"/>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2BBB5E19-F10A-4C2F-BF6F-11C513378A2E}" type="slidenum">
              <a:rPr kumimoji="0" lang="en-US" smtClean="0"/>
              <a:pPr/>
              <a:t>‹N›</a:t>
            </a:fld>
            <a:endParaRPr kumimoji="0" lang="en-US"/>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E6F9B8CD-342D-4579-98EC-A8FD6B7370E1}" type="datetimeFigureOut">
              <a:rPr lang="en-US" smtClean="0"/>
              <a:pPr/>
              <a:t>11/30/2015</a:t>
            </a:fld>
            <a:endParaRPr lang="en-US"/>
          </a:p>
        </p:txBody>
      </p:sp>
      <p:sp>
        <p:nvSpPr>
          <p:cNvPr id="8" name="Segnaposto piè di pagina 7"/>
          <p:cNvSpPr>
            <a:spLocks noGrp="1"/>
          </p:cNvSpPr>
          <p:nvPr>
            <p:ph type="ftr" sz="quarter" idx="11"/>
          </p:nvPr>
        </p:nvSpPr>
        <p:spPr/>
        <p:txBody>
          <a:bodyPr/>
          <a:lstStyle/>
          <a:p>
            <a:endParaRPr kumimoji="0" lang="en-US"/>
          </a:p>
        </p:txBody>
      </p:sp>
      <p:sp>
        <p:nvSpPr>
          <p:cNvPr id="9" name="Segnaposto numero diapositiva 8"/>
          <p:cNvSpPr>
            <a:spLocks noGrp="1"/>
          </p:cNvSpPr>
          <p:nvPr>
            <p:ph type="sldNum" sz="quarter" idx="12"/>
          </p:nvPr>
        </p:nvSpPr>
        <p:spPr/>
        <p:txBody>
          <a:bodyPr/>
          <a:lstStyle/>
          <a:p>
            <a:fld id="{2BBB5E19-F10A-4C2F-BF6F-11C513378A2E}" type="slidenum">
              <a:rPr kumimoji="0" lang="en-US" smtClean="0"/>
              <a:pPr/>
              <a:t>‹N›</a:t>
            </a:fld>
            <a:endParaRPr kumimoji="0" lang="en-US"/>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11/30/2015</a:t>
            </a:fld>
            <a:endParaRPr lang="en-US"/>
          </a:p>
        </p:txBody>
      </p:sp>
      <p:sp>
        <p:nvSpPr>
          <p:cNvPr id="7" name="Segnaposto numero diapositiva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‹N›</a:t>
            </a:fld>
            <a:endParaRPr kumimoji="0" lang="en-US"/>
          </a:p>
        </p:txBody>
      </p:sp>
      <p:sp>
        <p:nvSpPr>
          <p:cNvPr id="8" name="Segnaposto piè di pagina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6F9B8CD-342D-4579-98EC-A8FD6B7370E1}" type="datetimeFigureOut">
              <a:rPr lang="en-US" smtClean="0"/>
              <a:pPr/>
              <a:t>11/30/2015</a:t>
            </a:fld>
            <a:endParaRPr lang="en-US"/>
          </a:p>
        </p:txBody>
      </p:sp>
      <p:sp>
        <p:nvSpPr>
          <p:cNvPr id="3" name="Segnaposto piè di pagina 2"/>
          <p:cNvSpPr>
            <a:spLocks noGrp="1"/>
          </p:cNvSpPr>
          <p:nvPr>
            <p:ph type="ftr" sz="quarter" idx="11"/>
          </p:nvPr>
        </p:nvSpPr>
        <p:spPr/>
        <p:txBody>
          <a:bodyPr/>
          <a:lstStyle/>
          <a:p>
            <a:endParaRPr kumimoji="0" lang="en-US"/>
          </a:p>
        </p:txBody>
      </p:sp>
      <p:sp>
        <p:nvSpPr>
          <p:cNvPr id="4" name="Segnaposto numero diapositiva 3"/>
          <p:cNvSpPr>
            <a:spLocks noGrp="1"/>
          </p:cNvSpPr>
          <p:nvPr>
            <p:ph type="sldNum" sz="quarter" idx="12"/>
          </p:nvPr>
        </p:nvSpPr>
        <p:spPr/>
        <p:txBody>
          <a:bodyPr/>
          <a:lstStyle/>
          <a:p>
            <a:fld id="{2BBB5E19-F10A-4C2F-BF6F-11C513378A2E}" type="slidenum">
              <a:rPr kumimoji="0" lang="en-US" smtClean="0"/>
              <a:pPr/>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11/30/2015</a:t>
            </a:fld>
            <a:endParaRPr lang="en-US" dirty="0"/>
          </a:p>
        </p:txBody>
      </p:sp>
      <p:sp>
        <p:nvSpPr>
          <p:cNvPr id="22" name="Segnaposto numero diapositiva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‹N›</a:t>
            </a:fld>
            <a:endParaRPr kumimoji="0" lang="en-US"/>
          </a:p>
        </p:txBody>
      </p:sp>
      <p:sp>
        <p:nvSpPr>
          <p:cNvPr id="23" name="Segnaposto piè di pagina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11/30/2015</a:t>
            </a:fld>
            <a:endParaRPr lang="en-US"/>
          </a:p>
        </p:txBody>
      </p:sp>
      <p:sp>
        <p:nvSpPr>
          <p:cNvPr id="18" name="Segnaposto numero diapositiva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‹N›</a:t>
            </a:fld>
            <a:endParaRPr kumimoji="0" lang="en-US"/>
          </a:p>
        </p:txBody>
      </p:sp>
      <p:sp>
        <p:nvSpPr>
          <p:cNvPr id="21" name="Segnaposto piè di pagina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11/30/2015</a:t>
            </a:fld>
            <a:endParaRPr lang="en-US" dirty="0">
              <a:solidFill>
                <a:schemeClr val="tx2"/>
              </a:solidFill>
            </a:endParaRPr>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‹N›</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pPr algn="ctr"/>
            <a:r>
              <a:rPr lang="it-IT" dirty="0" smtClean="0"/>
              <a:t>Principali novità in materia di collocamento mirato</a:t>
            </a:r>
            <a:endParaRPr lang="it-IT" dirty="0"/>
          </a:p>
        </p:txBody>
      </p:sp>
      <p:sp>
        <p:nvSpPr>
          <p:cNvPr id="3" name="Sottotitolo 2"/>
          <p:cNvSpPr>
            <a:spLocks noGrp="1"/>
          </p:cNvSpPr>
          <p:nvPr>
            <p:ph type="subTitle" idx="1"/>
          </p:nvPr>
        </p:nvSpPr>
        <p:spPr/>
        <p:txBody>
          <a:bodyPr/>
          <a:lstStyle/>
          <a:p>
            <a:pPr algn="ctr"/>
            <a:r>
              <a:rPr lang="it-IT" dirty="0" smtClean="0"/>
              <a:t>Artt. 1 – 13 D. </a:t>
            </a:r>
            <a:r>
              <a:rPr lang="it-IT" dirty="0" err="1" smtClean="0"/>
              <a:t>Lgs</a:t>
            </a:r>
            <a:r>
              <a:rPr lang="it-IT" dirty="0" smtClean="0"/>
              <a:t>. 151/2015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Linee guida e estensione ambito di applicazione</a:t>
            </a:r>
            <a:endParaRPr lang="it-IT" dirty="0"/>
          </a:p>
        </p:txBody>
      </p:sp>
      <p:sp>
        <p:nvSpPr>
          <p:cNvPr id="3" name="Segnaposto contenuto 2"/>
          <p:cNvSpPr>
            <a:spLocks noGrp="1"/>
          </p:cNvSpPr>
          <p:nvPr>
            <p:ph sz="quarter" idx="1"/>
          </p:nvPr>
        </p:nvSpPr>
        <p:spPr/>
        <p:txBody>
          <a:bodyPr>
            <a:normAutofit fontScale="92500" lnSpcReduction="20000"/>
          </a:bodyPr>
          <a:lstStyle/>
          <a:p>
            <a:r>
              <a:rPr lang="it-IT" dirty="0" smtClean="0"/>
              <a:t>Prevista la definizione entro 180 </a:t>
            </a:r>
            <a:r>
              <a:rPr lang="it-IT" dirty="0" err="1" smtClean="0"/>
              <a:t>gg</a:t>
            </a:r>
            <a:r>
              <a:rPr lang="it-IT" dirty="0" smtClean="0"/>
              <a:t>, con uno o più decreti ministeriali, di linee guida in materia di collocamento mirato delle persone con disabilità, sulla base di alcuni </a:t>
            </a:r>
            <a:r>
              <a:rPr lang="it-IT" u="sng" dirty="0" smtClean="0"/>
              <a:t>principi</a:t>
            </a:r>
            <a:r>
              <a:rPr lang="it-IT" dirty="0" smtClean="0"/>
              <a:t>, tra cui:</a:t>
            </a:r>
          </a:p>
          <a:p>
            <a:pPr lvl="1"/>
            <a:r>
              <a:rPr lang="it-IT" dirty="0" smtClean="0"/>
              <a:t>Analisi delle caratteristiche del posto di lavoro anche con riferimento agli accomodamenti ragionevoli che il datore è tenuto ad adottare;</a:t>
            </a:r>
          </a:p>
          <a:p>
            <a:pPr lvl="1"/>
            <a:r>
              <a:rPr lang="it-IT" dirty="0" smtClean="0"/>
              <a:t>Promozione dell’istituzione di un responsabile dell’inserimento lavorativo, deputato alla predisposizione di progetti personalizzati e risoluzione dei problemi legati alle condizioni di lavoro;</a:t>
            </a:r>
          </a:p>
          <a:p>
            <a:pPr>
              <a:buNone/>
            </a:pPr>
            <a:endParaRPr lang="it-IT" dirty="0" smtClean="0"/>
          </a:p>
          <a:p>
            <a:r>
              <a:rPr lang="it-IT" u="sng" dirty="0" smtClean="0"/>
              <a:t>Estensione</a:t>
            </a:r>
            <a:r>
              <a:rPr lang="it-IT" dirty="0" smtClean="0"/>
              <a:t> dell’applicabilità della legge 68/99 anche alle persone la cui capacità di lavoro, in occupazioni confacenti alle loro attitudini, sia ridotta in modo permanente a causa di infermità o difetto fisico o mentale a meno di un terzo;</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Datori di lavoro 15-35 e assunti senza tramite del collocamento mirato</a:t>
            </a:r>
            <a:endParaRPr lang="it-IT" dirty="0"/>
          </a:p>
        </p:txBody>
      </p:sp>
      <p:sp>
        <p:nvSpPr>
          <p:cNvPr id="3" name="Segnaposto contenuto 2"/>
          <p:cNvSpPr>
            <a:spLocks noGrp="1"/>
          </p:cNvSpPr>
          <p:nvPr>
            <p:ph sz="quarter" idx="1"/>
          </p:nvPr>
        </p:nvSpPr>
        <p:spPr/>
        <p:txBody>
          <a:bodyPr>
            <a:normAutofit lnSpcReduction="10000"/>
          </a:bodyPr>
          <a:lstStyle/>
          <a:p>
            <a:r>
              <a:rPr lang="it-IT" dirty="0" smtClean="0"/>
              <a:t>Dal 1° gennaio 2017 viene soppressa la previsione secondo cui l’obbligo di assunzione per i datori di lavoro dai 15 e 35 scatta solo in caso di nuove assunzioni;</a:t>
            </a:r>
          </a:p>
          <a:p>
            <a:r>
              <a:rPr lang="it-IT" dirty="0" smtClean="0"/>
              <a:t>Recepita la prassi amministrativa, consentendo la possibilità di computare nella quota di riserva i lavoratori già disabili prima della costituzione del rapporto, non assunti tramite il collocamento mirato, se riduzione della capacità lavorativa &gt;60% o minorazioni ascritte dalla prima alla sesta categoria di cui alle tabelle annesse al TU in materia di pensioni di guerra o con disabilità intellettiva e psichica, con riduzione della capacità lavorativa &gt;45%</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60 per mille</a:t>
            </a:r>
            <a:endParaRPr lang="it-IT" dirty="0"/>
          </a:p>
        </p:txBody>
      </p:sp>
      <p:sp>
        <p:nvSpPr>
          <p:cNvPr id="3" name="Segnaposto contenuto 2"/>
          <p:cNvSpPr>
            <a:spLocks noGrp="1"/>
          </p:cNvSpPr>
          <p:nvPr>
            <p:ph sz="quarter" idx="1"/>
          </p:nvPr>
        </p:nvSpPr>
        <p:spPr/>
        <p:txBody>
          <a:bodyPr>
            <a:normAutofit/>
          </a:bodyPr>
          <a:lstStyle/>
          <a:p>
            <a:r>
              <a:rPr lang="it-IT" dirty="0" smtClean="0"/>
              <a:t>Riqualificazione della fattispecie: da </a:t>
            </a:r>
            <a:r>
              <a:rPr lang="it-IT" b="1" dirty="0" smtClean="0"/>
              <a:t>esclusione</a:t>
            </a:r>
            <a:r>
              <a:rPr lang="it-IT" dirty="0" smtClean="0"/>
              <a:t> dalla base di computo degli addetti impegnati in lavorazioni che comportano il pagamento di un tasso di premio INAIL pari o superiore al 60 per mille a </a:t>
            </a:r>
            <a:r>
              <a:rPr lang="it-IT" b="1" dirty="0" smtClean="0"/>
              <a:t>esonero parziale </a:t>
            </a:r>
            <a:r>
              <a:rPr lang="it-IT" dirty="0" smtClean="0"/>
              <a:t>mediante autocertificazione e pagamento del contributo a fondo </a:t>
            </a:r>
            <a:r>
              <a:rPr lang="it-IT" dirty="0" smtClean="0"/>
              <a:t>disabili</a:t>
            </a:r>
            <a:r>
              <a:rPr lang="it-IT" dirty="0" smtClean="0"/>
              <a:t>;</a:t>
            </a:r>
            <a:r>
              <a:rPr lang="it-IT" b="1" dirty="0" smtClean="0"/>
              <a:t> </a:t>
            </a:r>
            <a:r>
              <a:rPr lang="it-IT" dirty="0" smtClean="0"/>
              <a:t>disposizione sostitutiva della precedente e non interpretativa, quindi non retroattiva; </a:t>
            </a:r>
          </a:p>
          <a:p>
            <a:r>
              <a:rPr lang="it-IT" dirty="0" smtClean="0"/>
              <a:t>Viene operato rinvio ad apposito decreto (da adottare entro 60 gg) per stabilire le modalità di versamento;</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Assunzione mediante richiesta nominativa e possibilità di iscrizione fuori provincia</a:t>
            </a:r>
            <a:endParaRPr lang="it-IT" dirty="0"/>
          </a:p>
        </p:txBody>
      </p:sp>
      <p:sp>
        <p:nvSpPr>
          <p:cNvPr id="3" name="Segnaposto contenuto 2"/>
          <p:cNvSpPr>
            <a:spLocks noGrp="1"/>
          </p:cNvSpPr>
          <p:nvPr>
            <p:ph sz="quarter" idx="1"/>
          </p:nvPr>
        </p:nvSpPr>
        <p:spPr/>
        <p:txBody>
          <a:bodyPr>
            <a:normAutofit lnSpcReduction="10000"/>
          </a:bodyPr>
          <a:lstStyle/>
          <a:p>
            <a:r>
              <a:rPr lang="it-IT" dirty="0" smtClean="0"/>
              <a:t>Possibilità di assumere le persone con disabilità mediante richiesta nominativa (eventualmente richiedendo preselezione delle figure), </a:t>
            </a:r>
            <a:r>
              <a:rPr lang="it-IT" u="sng" dirty="0" smtClean="0"/>
              <a:t>senza più limiti percentual</a:t>
            </a:r>
            <a:r>
              <a:rPr lang="it-IT" dirty="0" smtClean="0"/>
              <a:t>i, o mediante stipula di convenzioni ex art. 11;</a:t>
            </a:r>
          </a:p>
          <a:p>
            <a:r>
              <a:rPr lang="it-IT" dirty="0" smtClean="0"/>
              <a:t>In caso di mancata assunzione entro 60 giorni, avviamento dei disabili secondo ordine di graduatoria per qualifica richiesta o altra concordata con il datore;</a:t>
            </a:r>
          </a:p>
          <a:p>
            <a:r>
              <a:rPr lang="it-IT" dirty="0" smtClean="0"/>
              <a:t>Viene prevista la possibilità, per il disabile, di iscriversi nell’apposito elenco tenuto dai servizi per il collocamento mirato anche fuori dall’ambito territoriale di residenza, previa cancellazione da quello di precedente iscrizione;</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Incentivi per assunzioni effettuate a decorrere dal 1° gennaio 2016	</a:t>
            </a:r>
            <a:endParaRPr lang="it-IT" dirty="0"/>
          </a:p>
        </p:txBody>
      </p:sp>
      <p:sp>
        <p:nvSpPr>
          <p:cNvPr id="3" name="Segnaposto contenuto 2"/>
          <p:cNvSpPr>
            <a:spLocks noGrp="1"/>
          </p:cNvSpPr>
          <p:nvPr>
            <p:ph sz="quarter" idx="1"/>
          </p:nvPr>
        </p:nvSpPr>
        <p:spPr/>
        <p:txBody>
          <a:bodyPr>
            <a:normAutofit fontScale="77500" lnSpcReduction="20000"/>
          </a:bodyPr>
          <a:lstStyle/>
          <a:p>
            <a:r>
              <a:rPr lang="it-IT" dirty="0" smtClean="0"/>
              <a:t>Previsti incentivi a seconda del grado di invalidità:</a:t>
            </a:r>
          </a:p>
          <a:p>
            <a:pPr lvl="1"/>
            <a:r>
              <a:rPr lang="it-IT" dirty="0" smtClean="0"/>
              <a:t>70% della RML per 36 mesi per ogni lavoratore disabile assunto con rapporto a tempo indeterminato  con riduzione della capacità lavorativa superiore al 79% o minorazioni ascritte dalla prima alla terza categoria delle tabelle annesse al TU in materia di pensioni di guerra;</a:t>
            </a:r>
          </a:p>
          <a:p>
            <a:pPr lvl="1"/>
            <a:r>
              <a:rPr lang="it-IT" dirty="0" smtClean="0"/>
              <a:t>35% della RML per 36 mesi per ogni lavoratore disabile assunto con rapporto a tempo indeterminato  con riduzione della capacità lavorativa compresa tra il 67% ed il 79%o minorazioni ascritte dalla prima alla terza categoria delle tabelle annesse al TU in materia di pensioni di guerra;</a:t>
            </a:r>
          </a:p>
          <a:p>
            <a:pPr lvl="1"/>
            <a:r>
              <a:rPr lang="it-IT" dirty="0" smtClean="0"/>
              <a:t>Ulteriore incentivo (70% della RML per 60 mesi) previsto per assunzione di persone con disabilità intellettiva e psichica con riduzione della capacità lavorativa superiore al 45% (sia a tempo indeterminato che a tempo determinato di durata non &lt; 12 mesi)</a:t>
            </a:r>
          </a:p>
          <a:p>
            <a:pPr lvl="1"/>
            <a:r>
              <a:rPr lang="it-IT" dirty="0" smtClean="0"/>
              <a:t>Beneficio corrisposto dall’INPS mediante conguaglio nelle denunce contributive mensili, condizionato alla disponibilità delle relative risorse (da determinare mediante decreto ministeriale), riconosciuto sulla base dell’ordine cronologico di presentazione </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Fondo regionale</a:t>
            </a:r>
            <a:endParaRPr lang="it-IT" dirty="0"/>
          </a:p>
        </p:txBody>
      </p:sp>
      <p:sp>
        <p:nvSpPr>
          <p:cNvPr id="3" name="Segnaposto contenuto 2"/>
          <p:cNvSpPr>
            <a:spLocks noGrp="1"/>
          </p:cNvSpPr>
          <p:nvPr>
            <p:ph sz="quarter" idx="1"/>
          </p:nvPr>
        </p:nvSpPr>
        <p:spPr/>
        <p:txBody>
          <a:bodyPr/>
          <a:lstStyle/>
          <a:p>
            <a:r>
              <a:rPr lang="it-IT" dirty="0" smtClean="0"/>
              <a:t>Il Fondo Regionale per l’occupazione dei disabili non sarà più alimentato dai contributi versati dai datori di lavoro per gli esoneri </a:t>
            </a:r>
          </a:p>
          <a:p>
            <a:r>
              <a:rPr lang="it-IT" dirty="0" smtClean="0"/>
              <a:t>Il Fondo erogherà contributi per il rimborso forfettario parziale delle spese per accomodamenti ragionevoli in favore dei lavoratori con riduzione della capacità lavorativa superiore al 50% (incluso apprestamento di telelavoro o rimozione di barriere architettoniche che limitino integrazione lavorativa, nonché istituzione, laddove previsto, del responsabile dell’inserimento lavorativo nei luoghi </a:t>
            </a:r>
            <a:r>
              <a:rPr lang="it-IT" smtClean="0"/>
              <a:t>di lavoro.</a:t>
            </a:r>
            <a:endParaRPr lang="it-IT" dirty="0"/>
          </a:p>
        </p:txBody>
      </p:sp>
    </p:spTree>
    <p:extLst>
      <p:ext uri="{BB962C8B-B14F-4D97-AF65-F5344CB8AC3E}">
        <p14:creationId xmlns="" xmlns:p14="http://schemas.microsoft.com/office/powerpoint/2010/main" val="15078650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254</TotalTime>
  <Words>719</Words>
  <Application>Microsoft Office PowerPoint</Application>
  <PresentationFormat>Presentazione su schermo (4:3)</PresentationFormat>
  <Paragraphs>29</Paragraphs>
  <Slides>7</Slides>
  <Notes>2</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Oriel</vt:lpstr>
      <vt:lpstr>Principali novità in materia di collocamento mirato</vt:lpstr>
      <vt:lpstr>Linee guida e estensione ambito di applicazione</vt:lpstr>
      <vt:lpstr>Datori di lavoro 15-35 e assunti senza tramite del collocamento mirato</vt:lpstr>
      <vt:lpstr>60 per mille</vt:lpstr>
      <vt:lpstr>Assunzione mediante richiesta nominativa e possibilità di iscrizione fuori provincia</vt:lpstr>
      <vt:lpstr>Incentivi per assunzioni effettuate a decorrere dal 1° gennaio 2016 </vt:lpstr>
      <vt:lpstr>Fondo regionale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Contratto di lavoro a tempo parziale</dc:title>
  <dc:creator>ceriani</dc:creator>
  <cp:lastModifiedBy>bravo</cp:lastModifiedBy>
  <cp:revision>28</cp:revision>
  <dcterms:created xsi:type="dcterms:W3CDTF">2015-10-23T08:17:04Z</dcterms:created>
  <dcterms:modified xsi:type="dcterms:W3CDTF">2015-11-30T09:04:29Z</dcterms:modified>
</cp:coreProperties>
</file>